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notesMasterIdLst>
    <p:notesMasterId r:id="rId27"/>
  </p:notesMasterIdLst>
  <p:sldIdLst>
    <p:sldId id="266" r:id="rId2"/>
    <p:sldId id="267" r:id="rId3"/>
    <p:sldId id="300" r:id="rId4"/>
    <p:sldId id="288" r:id="rId5"/>
    <p:sldId id="290" r:id="rId6"/>
    <p:sldId id="292" r:id="rId7"/>
    <p:sldId id="301" r:id="rId8"/>
    <p:sldId id="303" r:id="rId9"/>
    <p:sldId id="302" r:id="rId10"/>
    <p:sldId id="304" r:id="rId11"/>
    <p:sldId id="305" r:id="rId12"/>
    <p:sldId id="306" r:id="rId13"/>
    <p:sldId id="307" r:id="rId14"/>
    <p:sldId id="308" r:id="rId15"/>
    <p:sldId id="309" r:id="rId16"/>
    <p:sldId id="310" r:id="rId17"/>
    <p:sldId id="311" r:id="rId18"/>
    <p:sldId id="312" r:id="rId19"/>
    <p:sldId id="313" r:id="rId20"/>
    <p:sldId id="314" r:id="rId21"/>
    <p:sldId id="315" r:id="rId22"/>
    <p:sldId id="316" r:id="rId23"/>
    <p:sldId id="318" r:id="rId24"/>
    <p:sldId id="319" r:id="rId25"/>
    <p:sldId id="287" r:id="rId2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3D11"/>
    <a:srgbClr val="002B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609" autoAdjust="0"/>
    <p:restoredTop sz="94660"/>
  </p:normalViewPr>
  <p:slideViewPr>
    <p:cSldViewPr snapToGrid="0">
      <p:cViewPr>
        <p:scale>
          <a:sx n="120" d="100"/>
          <a:sy n="120" d="100"/>
        </p:scale>
        <p:origin x="312" y="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865FF6-0310-184A-A0A1-852871D5505B}" type="datetimeFigureOut">
              <a:rPr lang="de-DE" smtClean="0"/>
              <a:t>04.01.17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8C9930-7D8A-6246-A1B1-59E7D4DCDBB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91345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8C9930-7D8A-6246-A1B1-59E7D4DCDBBF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59442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99E514-3DEF-7F43-AEF6-77B592EA867A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97202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99E514-3DEF-7F43-AEF6-77B592EA867A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41484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99E514-3DEF-7F43-AEF6-77B592EA867A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00701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3-PRAESENATATIONS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722118" y="5231661"/>
            <a:ext cx="10134601" cy="1083750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AT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1722119" y="3587750"/>
            <a:ext cx="10147325" cy="1493536"/>
          </a:xfrm>
        </p:spPr>
        <p:txBody>
          <a:bodyPr anchor="t" anchorCtr="0">
            <a:noAutofit/>
          </a:bodyPr>
          <a:lstStyle>
            <a:lvl1pPr>
              <a:defRPr sz="5400"/>
            </a:lvl1pPr>
          </a:lstStyle>
          <a:p>
            <a:r>
              <a:rPr lang="de-DE" dirty="0" smtClean="0"/>
              <a:t>Titelmasterformat durch Klicken bearbeiten</a:t>
            </a:r>
            <a:endParaRPr lang="de-AT" dirty="0"/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2118" y="1343149"/>
            <a:ext cx="1508762" cy="707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4856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3-PRAESENATATIONSTITEL-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2B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" name="Untertitel 2"/>
          <p:cNvSpPr>
            <a:spLocks noGrp="1"/>
          </p:cNvSpPr>
          <p:nvPr>
            <p:ph type="subTitle" idx="1"/>
          </p:nvPr>
        </p:nvSpPr>
        <p:spPr>
          <a:xfrm>
            <a:off x="1722118" y="5231661"/>
            <a:ext cx="10134601" cy="108375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AT" dirty="0"/>
          </a:p>
        </p:txBody>
      </p:sp>
      <p:sp>
        <p:nvSpPr>
          <p:cNvPr id="7" name="Titel 9"/>
          <p:cNvSpPr>
            <a:spLocks noGrp="1"/>
          </p:cNvSpPr>
          <p:nvPr>
            <p:ph type="title"/>
          </p:nvPr>
        </p:nvSpPr>
        <p:spPr>
          <a:xfrm>
            <a:off x="1722119" y="3587750"/>
            <a:ext cx="10147325" cy="1493536"/>
          </a:xfrm>
        </p:spPr>
        <p:txBody>
          <a:bodyPr anchor="t" anchorCtr="0">
            <a:no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AT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2118" y="1343149"/>
            <a:ext cx="1508762" cy="707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5340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W3-INHALT-WE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7969"/>
            <a:ext cx="12192000" cy="677658"/>
          </a:xfrm>
          <a:prstGeom prst="rect">
            <a:avLst/>
          </a:prstGeom>
        </p:spPr>
      </p:pic>
      <p:sp>
        <p:nvSpPr>
          <p:cNvPr id="2" name="Titel 1"/>
          <p:cNvSpPr>
            <a:spLocks noGrp="1" noChangeAspect="1"/>
          </p:cNvSpPr>
          <p:nvPr>
            <p:ph type="title"/>
          </p:nvPr>
        </p:nvSpPr>
        <p:spPr>
          <a:xfrm>
            <a:off x="360341" y="344212"/>
            <a:ext cx="8661739" cy="497840"/>
          </a:xfrm>
        </p:spPr>
        <p:txBody>
          <a:bodyPr lIns="0" tIns="0" rIns="0" bIns="0" anchor="b" anchorCtr="0">
            <a:noAutofit/>
          </a:bodyPr>
          <a:lstStyle>
            <a:lvl1pPr>
              <a:defRPr sz="3000"/>
            </a:lvl1pPr>
          </a:lstStyle>
          <a:p>
            <a:r>
              <a:rPr lang="de-DE" dirty="0" smtClean="0"/>
              <a:t>Titelmasterformat durch Klicken bearbeiten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60341" y="1270001"/>
            <a:ext cx="11509104" cy="5222240"/>
          </a:xfrm>
        </p:spPr>
        <p:txBody>
          <a:bodyPr/>
          <a:lstStyle>
            <a:lvl1pPr>
              <a:defRPr sz="2800" b="1"/>
            </a:lvl1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0560084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3-INHALT-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0" y="646707"/>
            <a:ext cx="12192000" cy="6211293"/>
          </a:xfrm>
          <a:prstGeom prst="rect">
            <a:avLst/>
          </a:prstGeom>
          <a:solidFill>
            <a:srgbClr val="002B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60341" y="1270001"/>
            <a:ext cx="11509104" cy="5222240"/>
          </a:xfrm>
        </p:spPr>
        <p:txBody>
          <a:bodyPr/>
          <a:lstStyle>
            <a:lvl1pPr>
              <a:defRPr sz="28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7969"/>
            <a:ext cx="12192000" cy="677658"/>
          </a:xfrm>
          <a:prstGeom prst="rect">
            <a:avLst/>
          </a:prstGeom>
        </p:spPr>
      </p:pic>
      <p:sp>
        <p:nvSpPr>
          <p:cNvPr id="10" name="Titel 1"/>
          <p:cNvSpPr>
            <a:spLocks noGrp="1" noChangeAspect="1"/>
          </p:cNvSpPr>
          <p:nvPr>
            <p:ph type="title"/>
          </p:nvPr>
        </p:nvSpPr>
        <p:spPr>
          <a:xfrm>
            <a:off x="360341" y="344212"/>
            <a:ext cx="8661739" cy="497840"/>
          </a:xfrm>
        </p:spPr>
        <p:txBody>
          <a:bodyPr lIns="0" tIns="0" rIns="0" bIns="0" anchor="b" anchorCtr="0">
            <a:noAutofit/>
          </a:bodyPr>
          <a:lstStyle>
            <a:lvl1pPr>
              <a:defRPr sz="3000"/>
            </a:lvl1pPr>
          </a:lstStyle>
          <a:p>
            <a:r>
              <a:rPr lang="de-DE" dirty="0" smtClean="0"/>
              <a:t>Titelmasterformat durch Klicken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9054764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3-INHALT-2-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60341" y="1270001"/>
            <a:ext cx="5403851" cy="5222240"/>
          </a:xfrm>
        </p:spPr>
        <p:txBody>
          <a:bodyPr/>
          <a:lstStyle>
            <a:lvl1pPr>
              <a:defRPr sz="2800" b="1"/>
            </a:lvl1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sp>
        <p:nvSpPr>
          <p:cNvPr id="6" name="Inhaltsplatzhalter 2"/>
          <p:cNvSpPr>
            <a:spLocks noGrp="1"/>
          </p:cNvSpPr>
          <p:nvPr>
            <p:ph idx="10"/>
          </p:nvPr>
        </p:nvSpPr>
        <p:spPr>
          <a:xfrm>
            <a:off x="6427404" y="1270001"/>
            <a:ext cx="5403851" cy="5222240"/>
          </a:xfrm>
        </p:spPr>
        <p:txBody>
          <a:bodyPr/>
          <a:lstStyle>
            <a:lvl1pPr>
              <a:defRPr sz="2800" b="1"/>
            </a:lvl1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7969"/>
            <a:ext cx="12192000" cy="677658"/>
          </a:xfrm>
          <a:prstGeom prst="rect">
            <a:avLst/>
          </a:prstGeom>
        </p:spPr>
      </p:pic>
      <p:sp>
        <p:nvSpPr>
          <p:cNvPr id="11" name="Titel 1"/>
          <p:cNvSpPr>
            <a:spLocks noGrp="1" noChangeAspect="1"/>
          </p:cNvSpPr>
          <p:nvPr>
            <p:ph type="title"/>
          </p:nvPr>
        </p:nvSpPr>
        <p:spPr>
          <a:xfrm>
            <a:off x="360341" y="344212"/>
            <a:ext cx="8661739" cy="497840"/>
          </a:xfrm>
        </p:spPr>
        <p:txBody>
          <a:bodyPr lIns="0" tIns="0" rIns="0" bIns="0" anchor="b" anchorCtr="0">
            <a:noAutofit/>
          </a:bodyPr>
          <a:lstStyle>
            <a:lvl1pPr>
              <a:defRPr sz="3000"/>
            </a:lvl1pPr>
          </a:lstStyle>
          <a:p>
            <a:r>
              <a:rPr lang="de-DE" dirty="0" smtClean="0"/>
              <a:t>Titelmasterformat durch Klicken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16641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3-INHALT-BLAU-2-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0" y="646707"/>
            <a:ext cx="12192000" cy="6211293"/>
          </a:xfrm>
          <a:prstGeom prst="rect">
            <a:avLst/>
          </a:prstGeom>
          <a:solidFill>
            <a:srgbClr val="002B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60341" y="1270001"/>
            <a:ext cx="5473300" cy="5222240"/>
          </a:xfrm>
        </p:spPr>
        <p:txBody>
          <a:bodyPr/>
          <a:lstStyle>
            <a:lvl1pPr>
              <a:defRPr sz="28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sp>
        <p:nvSpPr>
          <p:cNvPr id="6" name="Inhaltsplatzhalter 2"/>
          <p:cNvSpPr>
            <a:spLocks noGrp="1"/>
          </p:cNvSpPr>
          <p:nvPr>
            <p:ph idx="10"/>
          </p:nvPr>
        </p:nvSpPr>
        <p:spPr>
          <a:xfrm>
            <a:off x="6381105" y="1270001"/>
            <a:ext cx="5473300" cy="5222240"/>
          </a:xfrm>
        </p:spPr>
        <p:txBody>
          <a:bodyPr/>
          <a:lstStyle>
            <a:lvl1pPr>
              <a:defRPr sz="28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7969"/>
            <a:ext cx="12192000" cy="677658"/>
          </a:xfrm>
          <a:prstGeom prst="rect">
            <a:avLst/>
          </a:prstGeom>
        </p:spPr>
      </p:pic>
      <p:sp>
        <p:nvSpPr>
          <p:cNvPr id="11" name="Titel 1"/>
          <p:cNvSpPr>
            <a:spLocks noGrp="1" noChangeAspect="1"/>
          </p:cNvSpPr>
          <p:nvPr>
            <p:ph type="title"/>
          </p:nvPr>
        </p:nvSpPr>
        <p:spPr>
          <a:xfrm>
            <a:off x="360341" y="344212"/>
            <a:ext cx="8661739" cy="497840"/>
          </a:xfrm>
        </p:spPr>
        <p:txBody>
          <a:bodyPr lIns="0" tIns="0" rIns="0" bIns="0" anchor="b" anchorCtr="0">
            <a:noAutofit/>
          </a:bodyPr>
          <a:lstStyle>
            <a:lvl1pPr>
              <a:defRPr sz="3000"/>
            </a:lvl1pPr>
          </a:lstStyle>
          <a:p>
            <a:r>
              <a:rPr lang="de-DE" dirty="0" smtClean="0"/>
              <a:t>Titelmasterformat durch Klicken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282947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3-INHALT-3-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60342" y="1270001"/>
            <a:ext cx="3586626" cy="5222240"/>
          </a:xfrm>
        </p:spPr>
        <p:txBody>
          <a:bodyPr/>
          <a:lstStyle>
            <a:lvl1pPr>
              <a:defRPr sz="2800" b="1"/>
            </a:lvl1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sp>
        <p:nvSpPr>
          <p:cNvPr id="5" name="Inhaltsplatzhalter 2"/>
          <p:cNvSpPr>
            <a:spLocks noGrp="1"/>
          </p:cNvSpPr>
          <p:nvPr>
            <p:ph idx="10"/>
          </p:nvPr>
        </p:nvSpPr>
        <p:spPr>
          <a:xfrm>
            <a:off x="4302687" y="1270001"/>
            <a:ext cx="3586626" cy="5222240"/>
          </a:xfrm>
        </p:spPr>
        <p:txBody>
          <a:bodyPr/>
          <a:lstStyle>
            <a:lvl1pPr>
              <a:defRPr sz="2800" b="1"/>
            </a:lvl1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sp>
        <p:nvSpPr>
          <p:cNvPr id="7" name="Inhaltsplatzhalter 2"/>
          <p:cNvSpPr>
            <a:spLocks noGrp="1"/>
          </p:cNvSpPr>
          <p:nvPr>
            <p:ph idx="11"/>
          </p:nvPr>
        </p:nvSpPr>
        <p:spPr>
          <a:xfrm>
            <a:off x="8245032" y="1270001"/>
            <a:ext cx="3586626" cy="5222240"/>
          </a:xfrm>
        </p:spPr>
        <p:txBody>
          <a:bodyPr/>
          <a:lstStyle>
            <a:lvl1pPr>
              <a:defRPr sz="2800" b="1"/>
            </a:lvl1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7969"/>
            <a:ext cx="12192000" cy="677658"/>
          </a:xfrm>
          <a:prstGeom prst="rect">
            <a:avLst/>
          </a:prstGeom>
        </p:spPr>
      </p:pic>
      <p:sp>
        <p:nvSpPr>
          <p:cNvPr id="12" name="Titel 1"/>
          <p:cNvSpPr>
            <a:spLocks noGrp="1" noChangeAspect="1"/>
          </p:cNvSpPr>
          <p:nvPr>
            <p:ph type="title"/>
          </p:nvPr>
        </p:nvSpPr>
        <p:spPr>
          <a:xfrm>
            <a:off x="360341" y="344212"/>
            <a:ext cx="8661739" cy="497840"/>
          </a:xfrm>
        </p:spPr>
        <p:txBody>
          <a:bodyPr lIns="0" tIns="0" rIns="0" bIns="0" anchor="b" anchorCtr="0">
            <a:noAutofit/>
          </a:bodyPr>
          <a:lstStyle>
            <a:lvl1pPr>
              <a:defRPr sz="3000"/>
            </a:lvl1pPr>
          </a:lstStyle>
          <a:p>
            <a:r>
              <a:rPr lang="de-DE" dirty="0" smtClean="0"/>
              <a:t>Titelmasterformat durch Klicken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981929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3-INHALT-BLAU-3-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0" y="782320"/>
            <a:ext cx="12192000" cy="6075680"/>
          </a:xfrm>
          <a:prstGeom prst="rect">
            <a:avLst/>
          </a:prstGeom>
          <a:solidFill>
            <a:srgbClr val="002B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60341" y="1270001"/>
            <a:ext cx="3575051" cy="5222240"/>
          </a:xfrm>
        </p:spPr>
        <p:txBody>
          <a:bodyPr/>
          <a:lstStyle>
            <a:lvl1pPr>
              <a:defRPr sz="28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sp>
        <p:nvSpPr>
          <p:cNvPr id="7" name="Inhaltsplatzhalter 2"/>
          <p:cNvSpPr>
            <a:spLocks noGrp="1"/>
          </p:cNvSpPr>
          <p:nvPr>
            <p:ph idx="10"/>
          </p:nvPr>
        </p:nvSpPr>
        <p:spPr>
          <a:xfrm>
            <a:off x="4302687" y="1270001"/>
            <a:ext cx="3586626" cy="5222240"/>
          </a:xfrm>
        </p:spPr>
        <p:txBody>
          <a:bodyPr/>
          <a:lstStyle>
            <a:lvl1pPr>
              <a:defRPr sz="28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sp>
        <p:nvSpPr>
          <p:cNvPr id="8" name="Inhaltsplatzhalter 2"/>
          <p:cNvSpPr>
            <a:spLocks noGrp="1"/>
          </p:cNvSpPr>
          <p:nvPr>
            <p:ph idx="11"/>
          </p:nvPr>
        </p:nvSpPr>
        <p:spPr>
          <a:xfrm>
            <a:off x="8247343" y="1270001"/>
            <a:ext cx="3586626" cy="5222240"/>
          </a:xfrm>
        </p:spPr>
        <p:txBody>
          <a:bodyPr/>
          <a:lstStyle>
            <a:lvl1pPr>
              <a:defRPr sz="28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7969"/>
            <a:ext cx="12192000" cy="677658"/>
          </a:xfrm>
          <a:prstGeom prst="rect">
            <a:avLst/>
          </a:prstGeom>
        </p:spPr>
      </p:pic>
      <p:sp>
        <p:nvSpPr>
          <p:cNvPr id="11" name="Titel 1"/>
          <p:cNvSpPr>
            <a:spLocks noGrp="1" noChangeAspect="1"/>
          </p:cNvSpPr>
          <p:nvPr>
            <p:ph type="title"/>
          </p:nvPr>
        </p:nvSpPr>
        <p:spPr>
          <a:xfrm>
            <a:off x="360341" y="344212"/>
            <a:ext cx="8661739" cy="497840"/>
          </a:xfrm>
        </p:spPr>
        <p:txBody>
          <a:bodyPr lIns="0" tIns="0" rIns="0" bIns="0" anchor="b" anchorCtr="0">
            <a:noAutofit/>
          </a:bodyPr>
          <a:lstStyle>
            <a:lvl1pPr>
              <a:defRPr sz="3000"/>
            </a:lvl1pPr>
          </a:lstStyle>
          <a:p>
            <a:r>
              <a:rPr lang="de-DE" dirty="0" smtClean="0"/>
              <a:t>Titelmasterformat durch Klicken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514844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 noChangeAspect="1"/>
          </p:cNvSpPr>
          <p:nvPr>
            <p:ph type="title"/>
          </p:nvPr>
        </p:nvSpPr>
        <p:spPr>
          <a:xfrm>
            <a:off x="360341" y="1244344"/>
            <a:ext cx="11509104" cy="752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AT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60341" y="2176207"/>
            <a:ext cx="11509104" cy="43160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65481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8" r:id="rId2"/>
    <p:sldLayoutId id="2147483652" r:id="rId3"/>
    <p:sldLayoutId id="2147483662" r:id="rId4"/>
    <p:sldLayoutId id="2147483664" r:id="rId5"/>
    <p:sldLayoutId id="2147483665" r:id="rId6"/>
    <p:sldLayoutId id="2147483666" r:id="rId7"/>
    <p:sldLayoutId id="2147483667" r:id="rId8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22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jpg"/><Relationship Id="rId3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jp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tiff"/><Relationship Id="rId3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8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2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jpeg"/><Relationship Id="rId3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39901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7597" y="-988481"/>
            <a:ext cx="15333754" cy="7190718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760" y="4988917"/>
            <a:ext cx="2847775" cy="1730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239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>
                <a:solidFill>
                  <a:srgbClr val="D63D11"/>
                </a:solidFill>
              </a:rPr>
              <a:t>3 </a:t>
            </a:r>
            <a:r>
              <a:rPr lang="de-AT" dirty="0" smtClean="0"/>
              <a:t>Notfall </a:t>
            </a:r>
            <a:r>
              <a:rPr lang="de-AT" dirty="0" smtClean="0">
                <a:solidFill>
                  <a:srgbClr val="D63D11"/>
                </a:solidFill>
              </a:rPr>
              <a:t>Ablaufschema</a:t>
            </a:r>
            <a:endParaRPr lang="de-AT" dirty="0">
              <a:solidFill>
                <a:srgbClr val="D63D11"/>
              </a:solidFill>
            </a:endParaRPr>
          </a:p>
        </p:txBody>
      </p:sp>
      <p:pic>
        <p:nvPicPr>
          <p:cNvPr id="4" name="Inhaltsplatzhalter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01906"/>
            <a:ext cx="12192000" cy="5137666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7699"/>
            <a:ext cx="12192000" cy="4190301"/>
          </a:xfrm>
          <a:prstGeom prst="rect">
            <a:avLst/>
          </a:prstGeom>
        </p:spPr>
      </p:pic>
      <p:sp>
        <p:nvSpPr>
          <p:cNvPr id="7" name="Inhaltsplatzhalter 6"/>
          <p:cNvSpPr>
            <a:spLocks noGrp="1"/>
          </p:cNvSpPr>
          <p:nvPr>
            <p:ph idx="1"/>
          </p:nvPr>
        </p:nvSpPr>
        <p:spPr>
          <a:xfrm>
            <a:off x="360341" y="5318620"/>
            <a:ext cx="3574096" cy="143451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AT" sz="2400" dirty="0" smtClean="0"/>
              <a:t>Euronotruf 	112</a:t>
            </a:r>
            <a:endParaRPr lang="de-AT" sz="2400" dirty="0"/>
          </a:p>
          <a:p>
            <a:pPr marL="0" indent="0">
              <a:buNone/>
            </a:pPr>
            <a:r>
              <a:rPr lang="de-AT" sz="2400" dirty="0"/>
              <a:t>Alpinnotruf </a:t>
            </a:r>
            <a:r>
              <a:rPr lang="de-AT" sz="2400" dirty="0" smtClean="0"/>
              <a:t> </a:t>
            </a:r>
            <a:br>
              <a:rPr lang="de-AT" sz="2400" dirty="0" smtClean="0"/>
            </a:br>
            <a:r>
              <a:rPr lang="de-AT" sz="2400" dirty="0" smtClean="0"/>
              <a:t>Österreich	140</a:t>
            </a:r>
            <a:endParaRPr lang="de-AT" sz="2400" dirty="0"/>
          </a:p>
        </p:txBody>
      </p:sp>
      <p:sp>
        <p:nvSpPr>
          <p:cNvPr id="9" name="Inhaltsplatzhalter 6"/>
          <p:cNvSpPr txBox="1">
            <a:spLocks/>
          </p:cNvSpPr>
          <p:nvPr/>
        </p:nvSpPr>
        <p:spPr>
          <a:xfrm>
            <a:off x="3934437" y="5318620"/>
            <a:ext cx="3945815" cy="15175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AT" sz="2400" dirty="0"/>
              <a:t>Südtirol, Italien	118</a:t>
            </a:r>
          </a:p>
          <a:p>
            <a:pPr marL="0" indent="0">
              <a:buNone/>
            </a:pPr>
            <a:r>
              <a:rPr lang="de-AT" sz="2400" dirty="0" smtClean="0"/>
              <a:t>Schweiz, </a:t>
            </a:r>
            <a:br>
              <a:rPr lang="de-AT" sz="2400" dirty="0" smtClean="0"/>
            </a:br>
            <a:r>
              <a:rPr lang="de-AT" sz="2400" dirty="0" smtClean="0"/>
              <a:t>Liechtenstein		1414</a:t>
            </a:r>
            <a:endParaRPr lang="de-AT" sz="2400" dirty="0"/>
          </a:p>
        </p:txBody>
      </p:sp>
      <p:sp>
        <p:nvSpPr>
          <p:cNvPr id="10" name="Inhaltsplatzhalter 6"/>
          <p:cNvSpPr txBox="1">
            <a:spLocks/>
          </p:cNvSpPr>
          <p:nvPr/>
        </p:nvSpPr>
        <p:spPr>
          <a:xfrm>
            <a:off x="8327279" y="5318620"/>
            <a:ext cx="3574096" cy="15175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AT" sz="2400" dirty="0"/>
              <a:t>Vorarlberg, Wallis	144</a:t>
            </a:r>
          </a:p>
          <a:p>
            <a:pPr marL="0" indent="0">
              <a:buNone/>
            </a:pPr>
            <a:r>
              <a:rPr lang="de-AT" sz="2400" dirty="0"/>
              <a:t>Frankreich 		15</a:t>
            </a:r>
          </a:p>
          <a:p>
            <a:pPr marL="0" indent="0">
              <a:buNone/>
            </a:pPr>
            <a:r>
              <a:rPr lang="de-AT" sz="2400" dirty="0" smtClean="0"/>
              <a:t>Deutschland, </a:t>
            </a:r>
            <a:r>
              <a:rPr lang="de-AT" sz="2400" dirty="0" err="1" smtClean="0"/>
              <a:t>Slo</a:t>
            </a:r>
            <a:r>
              <a:rPr lang="de-AT" sz="2400" dirty="0" smtClean="0"/>
              <a:t>.</a:t>
            </a:r>
            <a:r>
              <a:rPr lang="de-AT" sz="2400" dirty="0"/>
              <a:t>	112</a:t>
            </a:r>
          </a:p>
        </p:txBody>
      </p:sp>
    </p:spTree>
    <p:extLst>
      <p:ext uri="{BB962C8B-B14F-4D97-AF65-F5344CB8AC3E}">
        <p14:creationId xmlns:p14="http://schemas.microsoft.com/office/powerpoint/2010/main" val="4222775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>
                <a:solidFill>
                  <a:srgbClr val="D63D11"/>
                </a:solidFill>
              </a:rPr>
              <a:t>3 </a:t>
            </a:r>
            <a:r>
              <a:rPr lang="de-AT" dirty="0"/>
              <a:t>Notfall </a:t>
            </a:r>
            <a:r>
              <a:rPr lang="de-AT" dirty="0" smtClean="0">
                <a:solidFill>
                  <a:srgbClr val="D63D11"/>
                </a:solidFill>
              </a:rPr>
              <a:t>Ablauf</a:t>
            </a:r>
            <a:endParaRPr lang="de-AT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8739"/>
            <a:ext cx="12233691" cy="5736953"/>
          </a:xfrm>
        </p:spPr>
      </p:pic>
    </p:spTree>
    <p:extLst>
      <p:ext uri="{BB962C8B-B14F-4D97-AF65-F5344CB8AC3E}">
        <p14:creationId xmlns:p14="http://schemas.microsoft.com/office/powerpoint/2010/main" val="2302389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>
                <a:solidFill>
                  <a:srgbClr val="D63D11"/>
                </a:solidFill>
              </a:rPr>
              <a:t>4 </a:t>
            </a:r>
            <a:r>
              <a:rPr lang="de-AT" dirty="0" smtClean="0"/>
              <a:t>Lawinenlagebericht</a:t>
            </a:r>
            <a:endParaRPr lang="de-AT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360341" y="1270001"/>
            <a:ext cx="11509104" cy="167438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Font typeface="Wingdings" charset="2"/>
              <a:buChar char="§"/>
            </a:pPr>
            <a:r>
              <a:rPr lang="de-AT" sz="2000" dirty="0">
                <a:latin typeface="+mj-lt"/>
              </a:rPr>
              <a:t>Der Lawinenlagebericht ist eine </a:t>
            </a:r>
            <a:r>
              <a:rPr lang="de-AT" sz="2000" dirty="0">
                <a:solidFill>
                  <a:srgbClr val="D63D11"/>
                </a:solidFill>
                <a:latin typeface="+mj-lt"/>
              </a:rPr>
              <a:t>Orientierung zur Lawinensituation in einer ganzen Region</a:t>
            </a:r>
            <a:r>
              <a:rPr lang="de-AT" sz="2000" dirty="0">
                <a:latin typeface="+mj-lt"/>
              </a:rPr>
              <a:t>. Eine Region umfasst zumindest einen Gebirgsstock oder eine Talschaft, oft auch einen politischen Bezirk oder eine Provinz.</a:t>
            </a:r>
          </a:p>
          <a:p>
            <a:pPr>
              <a:lnSpc>
                <a:spcPct val="100000"/>
              </a:lnSpc>
              <a:buFont typeface="Wingdings" charset="2"/>
              <a:buChar char="§"/>
            </a:pPr>
            <a:r>
              <a:rPr lang="de-AT" sz="2000" dirty="0" smtClean="0">
                <a:latin typeface="+mj-lt"/>
              </a:rPr>
              <a:t>Die </a:t>
            </a:r>
            <a:r>
              <a:rPr lang="de-AT" sz="2000" dirty="0">
                <a:latin typeface="+mj-lt"/>
              </a:rPr>
              <a:t>Lawinengefahrenstufe gilt </a:t>
            </a:r>
            <a:r>
              <a:rPr lang="de-AT" sz="2000" dirty="0">
                <a:solidFill>
                  <a:srgbClr val="D63D11"/>
                </a:solidFill>
                <a:latin typeface="+mj-lt"/>
              </a:rPr>
              <a:t>nicht für einen Einzelhang</a:t>
            </a:r>
            <a:r>
              <a:rPr lang="de-AT" sz="2000" dirty="0">
                <a:latin typeface="+mj-lt"/>
              </a:rPr>
              <a:t>.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70" y="2944384"/>
            <a:ext cx="11940330" cy="5599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961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>
                <a:solidFill>
                  <a:srgbClr val="D63D11"/>
                </a:solidFill>
              </a:rPr>
              <a:t>4 </a:t>
            </a:r>
            <a:r>
              <a:rPr lang="de-AT" dirty="0" smtClean="0"/>
              <a:t>Lawinenlagebericht </a:t>
            </a:r>
            <a:r>
              <a:rPr lang="de-AT" dirty="0" smtClean="0">
                <a:solidFill>
                  <a:srgbClr val="D63D11"/>
                </a:solidFill>
              </a:rPr>
              <a:t>Typische Lawinensituationen</a:t>
            </a:r>
            <a:endParaRPr lang="de-AT" dirty="0">
              <a:solidFill>
                <a:srgbClr val="D63D11"/>
              </a:solidFill>
            </a:endParaRP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0811"/>
            <a:ext cx="12192000" cy="5717401"/>
          </a:xfrm>
        </p:spPr>
      </p:pic>
    </p:spTree>
    <p:extLst>
      <p:ext uri="{BB962C8B-B14F-4D97-AF65-F5344CB8AC3E}">
        <p14:creationId xmlns:p14="http://schemas.microsoft.com/office/powerpoint/2010/main" val="1479143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>
                <a:solidFill>
                  <a:srgbClr val="D63D11"/>
                </a:solidFill>
              </a:rPr>
              <a:t>5 </a:t>
            </a:r>
            <a:r>
              <a:rPr lang="de-AT" dirty="0" smtClean="0"/>
              <a:t>Standardmaßnahmen </a:t>
            </a:r>
            <a:endParaRPr lang="de-AT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0135"/>
            <a:ext cx="4887203" cy="4890781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19"/>
          <a:stretch/>
        </p:blipFill>
        <p:spPr>
          <a:xfrm rot="10800000">
            <a:off x="-2" y="901215"/>
            <a:ext cx="8038215" cy="5956783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68"/>
          <a:stretch/>
        </p:blipFill>
        <p:spPr>
          <a:xfrm>
            <a:off x="0" y="838299"/>
            <a:ext cx="11498480" cy="3867925"/>
          </a:xfrm>
          <a:prstGeom prst="rect">
            <a:avLst/>
          </a:prstGeom>
        </p:spPr>
      </p:pic>
      <p:sp>
        <p:nvSpPr>
          <p:cNvPr id="7" name="Inhaltsplatzhalter 4"/>
          <p:cNvSpPr txBox="1">
            <a:spLocks/>
          </p:cNvSpPr>
          <p:nvPr/>
        </p:nvSpPr>
        <p:spPr>
          <a:xfrm>
            <a:off x="5041783" y="2905854"/>
            <a:ext cx="6827661" cy="35788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Font typeface="Wingdings" charset="2"/>
              <a:buChar char="§"/>
            </a:pPr>
            <a:r>
              <a:rPr lang="de-AT" sz="2400" dirty="0" smtClean="0">
                <a:solidFill>
                  <a:srgbClr val="D63D11"/>
                </a:solidFill>
                <a:latin typeface="+mj-lt"/>
              </a:rPr>
              <a:t>Informationen sammeln</a:t>
            </a:r>
            <a:r>
              <a:rPr lang="de-AT" sz="2400" dirty="0" smtClean="0">
                <a:latin typeface="+mj-lt"/>
              </a:rPr>
              <a:t/>
            </a:r>
            <a:br>
              <a:rPr lang="de-AT" sz="2400" dirty="0" smtClean="0">
                <a:latin typeface="+mj-lt"/>
              </a:rPr>
            </a:br>
            <a:r>
              <a:rPr lang="de-AT" sz="2400" dirty="0" smtClean="0">
                <a:latin typeface="+mj-lt"/>
              </a:rPr>
              <a:t>Verhältnisse</a:t>
            </a:r>
            <a:r>
              <a:rPr lang="de-AT" sz="2400" dirty="0">
                <a:latin typeface="+mj-lt"/>
              </a:rPr>
              <a:t>, </a:t>
            </a:r>
            <a:r>
              <a:rPr lang="de-AT" sz="2400" dirty="0" smtClean="0">
                <a:latin typeface="+mj-lt"/>
              </a:rPr>
              <a:t>Gelände, Mensch </a:t>
            </a:r>
            <a:r>
              <a:rPr lang="de-AT" sz="2400" dirty="0">
                <a:latin typeface="+mj-lt"/>
              </a:rPr>
              <a:t>(wer geht mit?)</a:t>
            </a:r>
          </a:p>
          <a:p>
            <a:pPr>
              <a:lnSpc>
                <a:spcPct val="100000"/>
              </a:lnSpc>
              <a:buFont typeface="Wingdings" charset="2"/>
              <a:buChar char="§"/>
            </a:pPr>
            <a:r>
              <a:rPr lang="de-AT" sz="2400" dirty="0" smtClean="0">
                <a:solidFill>
                  <a:srgbClr val="D63D11"/>
                </a:solidFill>
                <a:latin typeface="+mj-lt"/>
              </a:rPr>
              <a:t>Schlüsselstellen </a:t>
            </a:r>
            <a:r>
              <a:rPr lang="de-AT" sz="2400" dirty="0">
                <a:solidFill>
                  <a:srgbClr val="D63D11"/>
                </a:solidFill>
                <a:latin typeface="+mj-lt"/>
              </a:rPr>
              <a:t>finden und </a:t>
            </a:r>
            <a:r>
              <a:rPr lang="de-AT" sz="2400" dirty="0" smtClean="0">
                <a:solidFill>
                  <a:srgbClr val="D63D11"/>
                </a:solidFill>
                <a:latin typeface="+mj-lt"/>
              </a:rPr>
              <a:t>beurteilen</a:t>
            </a:r>
            <a:r>
              <a:rPr lang="de-AT" sz="2400" dirty="0" smtClean="0">
                <a:latin typeface="+mj-lt"/>
              </a:rPr>
              <a:t/>
            </a:r>
            <a:br>
              <a:rPr lang="de-AT" sz="2400" dirty="0" smtClean="0">
                <a:latin typeface="+mj-lt"/>
              </a:rPr>
            </a:br>
            <a:r>
              <a:rPr lang="de-AT" sz="2400" dirty="0" smtClean="0">
                <a:latin typeface="+mj-lt"/>
              </a:rPr>
              <a:t>Lawinengefahr</a:t>
            </a:r>
            <a:r>
              <a:rPr lang="de-AT" sz="2400" dirty="0">
                <a:latin typeface="+mj-lt"/>
              </a:rPr>
              <a:t>, </a:t>
            </a:r>
            <a:r>
              <a:rPr lang="de-AT" sz="2400" dirty="0" smtClean="0">
                <a:latin typeface="+mj-lt"/>
              </a:rPr>
              <a:t>Absturzgefahr</a:t>
            </a:r>
            <a:r>
              <a:rPr lang="de-AT" sz="2400" dirty="0">
                <a:latin typeface="+mj-lt"/>
              </a:rPr>
              <a:t>, </a:t>
            </a:r>
            <a:r>
              <a:rPr lang="de-AT" sz="2400" dirty="0" smtClean="0">
                <a:latin typeface="+mj-lt"/>
              </a:rPr>
              <a:t>Orientierung</a:t>
            </a:r>
            <a:r>
              <a:rPr lang="de-AT" sz="2400" dirty="0">
                <a:latin typeface="+mj-lt"/>
              </a:rPr>
              <a:t>, </a:t>
            </a:r>
            <a:r>
              <a:rPr lang="de-AT" sz="2400" dirty="0" smtClean="0">
                <a:latin typeface="+mj-lt"/>
              </a:rPr>
              <a:t>technische </a:t>
            </a:r>
            <a:r>
              <a:rPr lang="de-AT" sz="2400" dirty="0">
                <a:latin typeface="+mj-lt"/>
              </a:rPr>
              <a:t>Schwierigkeiten</a:t>
            </a:r>
          </a:p>
          <a:p>
            <a:pPr>
              <a:lnSpc>
                <a:spcPct val="100000"/>
              </a:lnSpc>
              <a:buFont typeface="Wingdings" charset="2"/>
              <a:buChar char="§"/>
            </a:pPr>
            <a:r>
              <a:rPr lang="de-AT" sz="2400" dirty="0" smtClean="0">
                <a:solidFill>
                  <a:srgbClr val="D63D11"/>
                </a:solidFill>
                <a:latin typeface="+mj-lt"/>
              </a:rPr>
              <a:t>Checkpoints </a:t>
            </a:r>
            <a:r>
              <a:rPr lang="de-AT" sz="2400" dirty="0">
                <a:solidFill>
                  <a:srgbClr val="D63D11"/>
                </a:solidFill>
                <a:latin typeface="+mj-lt"/>
              </a:rPr>
              <a:t>festlegen </a:t>
            </a:r>
            <a:r>
              <a:rPr lang="de-AT" sz="2400" dirty="0">
                <a:latin typeface="+mj-lt"/>
              </a:rPr>
              <a:t>und Alternativen planen</a:t>
            </a:r>
          </a:p>
          <a:p>
            <a:pPr>
              <a:lnSpc>
                <a:spcPct val="100000"/>
              </a:lnSpc>
              <a:buFont typeface="Wingdings" charset="2"/>
              <a:buChar char="§"/>
            </a:pPr>
            <a:r>
              <a:rPr lang="de-AT" sz="2400" dirty="0" smtClean="0">
                <a:solidFill>
                  <a:srgbClr val="D63D11"/>
                </a:solidFill>
                <a:latin typeface="+mj-lt"/>
              </a:rPr>
              <a:t>Zeitplan</a:t>
            </a:r>
            <a:r>
              <a:rPr lang="de-AT" sz="2400" dirty="0" smtClean="0">
                <a:latin typeface="+mj-lt"/>
              </a:rPr>
              <a:t> </a:t>
            </a:r>
            <a:r>
              <a:rPr lang="de-AT" sz="2400" dirty="0">
                <a:latin typeface="+mj-lt"/>
              </a:rPr>
              <a:t>aufstellen</a:t>
            </a:r>
          </a:p>
          <a:p>
            <a:pPr>
              <a:lnSpc>
                <a:spcPct val="100000"/>
              </a:lnSpc>
              <a:buFont typeface="Wingdings" charset="2"/>
              <a:buChar char="§"/>
            </a:pPr>
            <a:r>
              <a:rPr lang="de-AT" sz="2400" dirty="0" smtClean="0">
                <a:solidFill>
                  <a:srgbClr val="D63D11"/>
                </a:solidFill>
                <a:latin typeface="+mj-lt"/>
              </a:rPr>
              <a:t>Kontrolle </a:t>
            </a:r>
            <a:r>
              <a:rPr lang="de-AT" sz="2400" dirty="0">
                <a:solidFill>
                  <a:srgbClr val="D63D11"/>
                </a:solidFill>
                <a:latin typeface="+mj-lt"/>
              </a:rPr>
              <a:t>und Risikocheck</a:t>
            </a:r>
          </a:p>
        </p:txBody>
      </p:sp>
    </p:spTree>
    <p:extLst>
      <p:ext uri="{BB962C8B-B14F-4D97-AF65-F5344CB8AC3E}">
        <p14:creationId xmlns:p14="http://schemas.microsoft.com/office/powerpoint/2010/main" val="3416457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28"/>
          <a:stretch/>
        </p:blipFill>
        <p:spPr>
          <a:xfrm>
            <a:off x="6811861" y="894876"/>
            <a:ext cx="5045614" cy="5963124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181" y="1032458"/>
            <a:ext cx="4194882" cy="582554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D63D11"/>
                </a:solidFill>
              </a:rPr>
              <a:t>5 </a:t>
            </a:r>
            <a:r>
              <a:rPr lang="de-DE" dirty="0" smtClean="0"/>
              <a:t>Standardmaßnahmen </a:t>
            </a:r>
            <a:r>
              <a:rPr lang="de-DE" dirty="0" smtClean="0">
                <a:solidFill>
                  <a:srgbClr val="D63D11"/>
                </a:solidFill>
              </a:rPr>
              <a:t>Standards auf Tour 1</a:t>
            </a:r>
            <a:endParaRPr lang="de-AT" dirty="0">
              <a:solidFill>
                <a:srgbClr val="D63D1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60341" y="5385732"/>
            <a:ext cx="3775432" cy="133623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  <a:buFont typeface="Wingdings" charset="2"/>
              <a:buChar char="§"/>
            </a:pPr>
            <a:r>
              <a:rPr lang="de-AT" dirty="0" smtClean="0"/>
              <a:t>LVS-Check</a:t>
            </a:r>
          </a:p>
          <a:p>
            <a:pPr>
              <a:lnSpc>
                <a:spcPct val="110000"/>
              </a:lnSpc>
              <a:buFont typeface="Wingdings" charset="2"/>
              <a:buChar char="§"/>
            </a:pPr>
            <a:r>
              <a:rPr lang="de-AT" dirty="0" smtClean="0"/>
              <a:t>Standard </a:t>
            </a:r>
            <a:br>
              <a:rPr lang="de-AT" dirty="0" smtClean="0"/>
            </a:br>
            <a:r>
              <a:rPr lang="de-AT" dirty="0" smtClean="0"/>
              <a:t>Notfallausrüstung</a:t>
            </a:r>
            <a:endParaRPr lang="de-AT" dirty="0"/>
          </a:p>
          <a:p>
            <a:pPr>
              <a:lnSpc>
                <a:spcPct val="110000"/>
              </a:lnSpc>
              <a:buFont typeface="Wingdings" charset="2"/>
              <a:buChar char="§"/>
            </a:pPr>
            <a:endParaRPr lang="de-AT" dirty="0"/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6096001" y="5382986"/>
            <a:ext cx="3696585" cy="133897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Font typeface="Wingdings" charset="2"/>
              <a:buChar char="§"/>
            </a:pPr>
            <a:r>
              <a:rPr lang="de-AT" smtClean="0"/>
              <a:t>Standard Gruppengröße</a:t>
            </a:r>
            <a:endParaRPr lang="de-AT" dirty="0" smtClean="0"/>
          </a:p>
          <a:p>
            <a:pPr>
              <a:lnSpc>
                <a:spcPct val="110000"/>
              </a:lnSpc>
              <a:buFont typeface="Wingdings" charset="2"/>
              <a:buChar char="§"/>
            </a:pPr>
            <a:r>
              <a:rPr lang="de-AT" dirty="0"/>
              <a:t>Standard Abstände</a:t>
            </a:r>
          </a:p>
        </p:txBody>
      </p:sp>
      <p:sp>
        <p:nvSpPr>
          <p:cNvPr id="7" name="Rechteck 6"/>
          <p:cNvSpPr/>
          <p:nvPr/>
        </p:nvSpPr>
        <p:spPr>
          <a:xfrm>
            <a:off x="10416130" y="6614240"/>
            <a:ext cx="69762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i="1">
                <a:latin typeface="TitilliumWeb" charset="0"/>
              </a:rPr>
              <a:t>© </a:t>
            </a:r>
            <a:r>
              <a:rPr lang="de-DE" sz="800" i="1" smtClean="0">
                <a:latin typeface="TitilliumWeb" charset="0"/>
              </a:rPr>
              <a:t>NFÖ/</a:t>
            </a:r>
            <a:r>
              <a:rPr lang="de-DE" sz="800" i="1" dirty="0" err="1" smtClean="0">
                <a:latin typeface="TitilliumWeb" charset="0"/>
              </a:rPr>
              <a:t>Sojer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73454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170" y="878747"/>
            <a:ext cx="9112830" cy="6084115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196" y="900702"/>
            <a:ext cx="4261607" cy="606216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D63D11"/>
                </a:solidFill>
              </a:rPr>
              <a:t>5 </a:t>
            </a:r>
            <a:r>
              <a:rPr lang="de-DE" dirty="0" smtClean="0"/>
              <a:t>Standardmaßnahmen </a:t>
            </a:r>
            <a:r>
              <a:rPr lang="de-DE" dirty="0" smtClean="0">
                <a:solidFill>
                  <a:srgbClr val="D63D11"/>
                </a:solidFill>
              </a:rPr>
              <a:t>Standards auf Tour 2</a:t>
            </a:r>
            <a:endParaRPr lang="de-AT" dirty="0">
              <a:solidFill>
                <a:srgbClr val="D63D1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759431" y="1400961"/>
            <a:ext cx="4035489" cy="4025809"/>
          </a:xfrm>
        </p:spPr>
        <p:txBody>
          <a:bodyPr>
            <a:normAutofit/>
          </a:bodyPr>
          <a:lstStyle/>
          <a:p>
            <a:r>
              <a:rPr lang="de-AT" dirty="0" smtClean="0">
                <a:solidFill>
                  <a:schemeClr val="bg1"/>
                </a:solidFill>
              </a:rPr>
              <a:t>Standard Sammelpunkte</a:t>
            </a:r>
            <a:br>
              <a:rPr lang="de-AT" dirty="0" smtClean="0">
                <a:solidFill>
                  <a:schemeClr val="bg1"/>
                </a:solidFill>
              </a:rPr>
            </a:br>
            <a:endParaRPr lang="de-AT" dirty="0" smtClean="0">
              <a:solidFill>
                <a:schemeClr val="bg1"/>
              </a:solidFill>
            </a:endParaRPr>
          </a:p>
          <a:p>
            <a:r>
              <a:rPr lang="de-AT" dirty="0" smtClean="0">
                <a:solidFill>
                  <a:schemeClr val="bg1"/>
                </a:solidFill>
              </a:rPr>
              <a:t>Standard Orientierung</a:t>
            </a:r>
            <a:br>
              <a:rPr lang="de-AT" dirty="0" smtClean="0">
                <a:solidFill>
                  <a:schemeClr val="bg1"/>
                </a:solidFill>
              </a:rPr>
            </a:br>
            <a:r>
              <a:rPr lang="de-AT" sz="2200" b="0" dirty="0" smtClean="0">
                <a:solidFill>
                  <a:schemeClr val="bg1"/>
                </a:solidFill>
              </a:rPr>
              <a:t>Im Laufe </a:t>
            </a:r>
            <a:r>
              <a:rPr lang="de-AT" sz="2200" b="0" dirty="0">
                <a:solidFill>
                  <a:schemeClr val="bg1"/>
                </a:solidFill>
              </a:rPr>
              <a:t>einer Tour immer </a:t>
            </a:r>
            <a:r>
              <a:rPr lang="de-AT" sz="2200" b="0" dirty="0" smtClean="0">
                <a:solidFill>
                  <a:schemeClr val="bg1"/>
                </a:solidFill>
              </a:rPr>
              <a:t>wissen, </a:t>
            </a:r>
            <a:r>
              <a:rPr lang="de-AT" sz="2200" b="0" dirty="0">
                <a:solidFill>
                  <a:schemeClr val="bg1"/>
                </a:solidFill>
              </a:rPr>
              <a:t>wo </a:t>
            </a:r>
            <a:r>
              <a:rPr lang="de-AT" sz="2200" b="0" dirty="0" smtClean="0">
                <a:solidFill>
                  <a:schemeClr val="bg1"/>
                </a:solidFill>
              </a:rPr>
              <a:t>man ist und die </a:t>
            </a:r>
            <a:r>
              <a:rPr lang="de-AT" sz="2200" b="0" dirty="0">
                <a:solidFill>
                  <a:schemeClr val="bg1"/>
                </a:solidFill>
              </a:rPr>
              <a:t>aktuelle Position auf einer </a:t>
            </a:r>
            <a:r>
              <a:rPr lang="de-AT" sz="2200" b="0" dirty="0" smtClean="0">
                <a:solidFill>
                  <a:schemeClr val="bg1"/>
                </a:solidFill>
              </a:rPr>
              <a:t>Landkarte bestimmen können.</a:t>
            </a:r>
            <a:endParaRPr lang="de-AT" sz="2200" b="0" dirty="0">
              <a:solidFill>
                <a:schemeClr val="bg1"/>
              </a:solidFill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716" y="900702"/>
            <a:ext cx="5401768" cy="6062160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10629216" y="6455277"/>
            <a:ext cx="116570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i="1" dirty="0">
                <a:solidFill>
                  <a:schemeClr val="bg1"/>
                </a:solidFill>
                <a:latin typeface="TitilliumWeb" charset="0"/>
              </a:rPr>
              <a:t>© </a:t>
            </a:r>
            <a:r>
              <a:rPr lang="de-DE" sz="800" i="1" dirty="0" smtClean="0">
                <a:solidFill>
                  <a:schemeClr val="bg1"/>
                </a:solidFill>
                <a:latin typeface="TitilliumWeb" charset="0"/>
              </a:rPr>
              <a:t>NFÖ </a:t>
            </a:r>
            <a:r>
              <a:rPr lang="de-DE" sz="800" i="1" dirty="0" err="1" smtClean="0">
                <a:solidFill>
                  <a:schemeClr val="bg1"/>
                </a:solidFill>
                <a:latin typeface="TitilliumWeb" charset="0"/>
              </a:rPr>
              <a:t>Sojer</a:t>
            </a:r>
            <a:r>
              <a:rPr lang="de-DE" sz="800" i="1" dirty="0" smtClean="0">
                <a:solidFill>
                  <a:schemeClr val="bg1"/>
                </a:solidFill>
                <a:latin typeface="TitilliumWeb" charset="0"/>
              </a:rPr>
              <a:t>/Edlinger M.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57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D63D11"/>
                </a:solidFill>
              </a:rPr>
              <a:t>6</a:t>
            </a:r>
            <a:r>
              <a:rPr lang="de-DE" dirty="0" smtClean="0"/>
              <a:t> Gelände</a:t>
            </a:r>
            <a:endParaRPr lang="de-AT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4539"/>
            <a:ext cx="5833432" cy="583343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604469" y="900702"/>
            <a:ext cx="4261607" cy="6062160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308521" y="1270001"/>
            <a:ext cx="5560924" cy="522224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de-AT" sz="3400" dirty="0" smtClean="0"/>
              <a:t>Einer der </a:t>
            </a:r>
            <a:r>
              <a:rPr lang="de-AT" sz="3400" dirty="0" smtClean="0">
                <a:solidFill>
                  <a:srgbClr val="D63D11"/>
                </a:solidFill>
              </a:rPr>
              <a:t>wichtigsten </a:t>
            </a:r>
            <a:r>
              <a:rPr lang="de-AT" sz="3400" dirty="0">
                <a:solidFill>
                  <a:srgbClr val="D63D11"/>
                </a:solidFill>
              </a:rPr>
              <a:t>lawinenbildenden </a:t>
            </a:r>
            <a:r>
              <a:rPr lang="de-AT" sz="3400" dirty="0" smtClean="0">
                <a:solidFill>
                  <a:srgbClr val="D63D11"/>
                </a:solidFill>
              </a:rPr>
              <a:t>Faktoren</a:t>
            </a:r>
            <a:endParaRPr lang="de-AT" sz="3400" dirty="0"/>
          </a:p>
          <a:p>
            <a:pPr>
              <a:lnSpc>
                <a:spcPct val="100000"/>
              </a:lnSpc>
              <a:buFont typeface="Wingdings" charset="2"/>
              <a:buChar char="§"/>
            </a:pPr>
            <a:r>
              <a:rPr lang="de-AT" dirty="0" smtClean="0"/>
              <a:t>Hangneigung </a:t>
            </a:r>
          </a:p>
          <a:p>
            <a:pPr>
              <a:lnSpc>
                <a:spcPct val="100000"/>
              </a:lnSpc>
              <a:buFont typeface="Wingdings" charset="2"/>
              <a:buChar char="§"/>
            </a:pPr>
            <a:r>
              <a:rPr lang="de-AT" dirty="0" smtClean="0"/>
              <a:t>Exposition </a:t>
            </a:r>
            <a:br>
              <a:rPr lang="de-AT" dirty="0" smtClean="0"/>
            </a:br>
            <a:r>
              <a:rPr lang="de-AT" b="0" dirty="0" smtClean="0"/>
              <a:t>(beeinflusst Schneedeckenaufbau)</a:t>
            </a:r>
          </a:p>
          <a:p>
            <a:pPr>
              <a:lnSpc>
                <a:spcPct val="100000"/>
              </a:lnSpc>
              <a:buFont typeface="Wingdings" charset="2"/>
              <a:buChar char="§"/>
            </a:pPr>
            <a:r>
              <a:rPr lang="de-AT" dirty="0" smtClean="0"/>
              <a:t>Höhenstufen </a:t>
            </a:r>
            <a:endParaRPr lang="de-AT" b="0" dirty="0" smtClean="0"/>
          </a:p>
          <a:p>
            <a:pPr>
              <a:lnSpc>
                <a:spcPct val="100000"/>
              </a:lnSpc>
              <a:buFont typeface="Wingdings" charset="2"/>
              <a:buChar char="§"/>
            </a:pPr>
            <a:r>
              <a:rPr lang="de-DE" dirty="0" smtClean="0"/>
              <a:t>Geländeform</a:t>
            </a:r>
            <a:br>
              <a:rPr lang="de-DE" dirty="0" smtClean="0"/>
            </a:br>
            <a:r>
              <a:rPr lang="de-DE" b="0" dirty="0" smtClean="0"/>
              <a:t>(beeinflusst </a:t>
            </a:r>
            <a:r>
              <a:rPr lang="de-AT" b="0" dirty="0" smtClean="0"/>
              <a:t>Windeinfluss </a:t>
            </a:r>
            <a:r>
              <a:rPr lang="de-AT" b="0" dirty="0"/>
              <a:t>und somit Triebschneeablagerung</a:t>
            </a:r>
            <a:r>
              <a:rPr lang="de-AT" b="0" dirty="0" smtClean="0"/>
              <a:t>)</a:t>
            </a:r>
            <a:endParaRPr lang="de-AT" b="0" dirty="0"/>
          </a:p>
        </p:txBody>
      </p:sp>
      <p:sp>
        <p:nvSpPr>
          <p:cNvPr id="6" name="Rechteck 5"/>
          <p:cNvSpPr/>
          <p:nvPr/>
        </p:nvSpPr>
        <p:spPr>
          <a:xfrm>
            <a:off x="155711" y="6276797"/>
            <a:ext cx="69762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i="1">
                <a:latin typeface="TitilliumWeb" charset="0"/>
              </a:rPr>
              <a:t>© </a:t>
            </a:r>
            <a:r>
              <a:rPr lang="de-DE" sz="800" i="1" smtClean="0">
                <a:latin typeface="TitilliumWeb" charset="0"/>
              </a:rPr>
              <a:t>NFÖ/Sojer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46649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D63D11"/>
                </a:solidFill>
              </a:rPr>
              <a:t>6</a:t>
            </a:r>
            <a:r>
              <a:rPr lang="de-DE" dirty="0" smtClean="0"/>
              <a:t> Gelände </a:t>
            </a:r>
            <a:r>
              <a:rPr lang="de-DE" dirty="0" smtClean="0">
                <a:solidFill>
                  <a:srgbClr val="D63D11"/>
                </a:solidFill>
              </a:rPr>
              <a:t>Hangneigung</a:t>
            </a:r>
            <a:endParaRPr lang="de-AT" dirty="0">
              <a:solidFill>
                <a:srgbClr val="D63D1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60341" y="1270001"/>
            <a:ext cx="5560924" cy="522224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  <a:buFont typeface="Wingdings" charset="2"/>
              <a:buChar char="§"/>
            </a:pPr>
            <a:r>
              <a:rPr lang="de-AT" dirty="0" smtClean="0"/>
              <a:t>Die </a:t>
            </a:r>
            <a:r>
              <a:rPr lang="de-AT" dirty="0" smtClean="0">
                <a:solidFill>
                  <a:srgbClr val="D63D11"/>
                </a:solidFill>
              </a:rPr>
              <a:t>30</a:t>
            </a:r>
            <a:r>
              <a:rPr lang="de-AT" dirty="0">
                <a:solidFill>
                  <a:srgbClr val="D63D11"/>
                </a:solidFill>
              </a:rPr>
              <a:t>°-Marke</a:t>
            </a:r>
            <a:r>
              <a:rPr lang="de-AT" dirty="0"/>
              <a:t> der einzige wirklich quantifizierbare Wert der Steilheit in der Lawinenkunde</a:t>
            </a:r>
            <a:r>
              <a:rPr lang="de-AT" dirty="0" smtClean="0"/>
              <a:t>.</a:t>
            </a:r>
          </a:p>
          <a:p>
            <a:pPr>
              <a:lnSpc>
                <a:spcPct val="120000"/>
              </a:lnSpc>
              <a:buFont typeface="Wingdings" charset="2"/>
              <a:buChar char="§"/>
            </a:pPr>
            <a:r>
              <a:rPr lang="de-AT" dirty="0" smtClean="0"/>
              <a:t>Bestimmung </a:t>
            </a:r>
            <a:r>
              <a:rPr lang="de-AT" dirty="0"/>
              <a:t>der Hangsteilheit </a:t>
            </a:r>
            <a:r>
              <a:rPr lang="de-AT" dirty="0" smtClean="0"/>
              <a:t>durch: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de-AT" b="0" dirty="0" smtClean="0"/>
              <a:t>Messen </a:t>
            </a:r>
            <a:r>
              <a:rPr lang="de-AT" b="0" dirty="0"/>
              <a:t>in der topographischen </a:t>
            </a:r>
            <a:r>
              <a:rPr lang="de-AT" b="0" dirty="0" smtClean="0"/>
              <a:t>Karte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de-AT" b="0" dirty="0" smtClean="0"/>
              <a:t>Skistockmethode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de-AT" b="0" dirty="0" smtClean="0"/>
              <a:t>(Neigungsmesser)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de-AT" b="0" dirty="0" smtClean="0"/>
              <a:t> Visuelle </a:t>
            </a:r>
            <a:r>
              <a:rPr lang="de-AT" b="0" dirty="0"/>
              <a:t>Schätzung anhand Spuranlage und Felsausbissen. </a:t>
            </a:r>
            <a:endParaRPr lang="de-AT" b="0" dirty="0" smtClean="0"/>
          </a:p>
          <a:p>
            <a:pPr>
              <a:lnSpc>
                <a:spcPct val="120000"/>
              </a:lnSpc>
              <a:buFont typeface="Wingdings" charset="2"/>
              <a:buChar char="§"/>
            </a:pPr>
            <a:r>
              <a:rPr lang="de-AT" dirty="0" smtClean="0"/>
              <a:t>Je steiler, desto gefährlicher! </a:t>
            </a:r>
            <a:r>
              <a:rPr lang="de-AT" b="0" dirty="0" smtClean="0"/>
              <a:t>Potenzielles Lawinengelände beginnt ab 30°, also genau ab der Steilheit, bei der man normalerweise beginnt Spitzkehren zu machen.</a:t>
            </a:r>
            <a:endParaRPr lang="de-AT" b="0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308" y="1094630"/>
            <a:ext cx="4713636" cy="4986240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10958390" y="6118004"/>
            <a:ext cx="69762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i="1">
                <a:latin typeface="TitilliumWeb" charset="0"/>
              </a:rPr>
              <a:t>© </a:t>
            </a:r>
            <a:r>
              <a:rPr lang="de-DE" sz="800" i="1" smtClean="0">
                <a:latin typeface="TitilliumWeb" charset="0"/>
              </a:rPr>
              <a:t>NFÖ/</a:t>
            </a:r>
            <a:r>
              <a:rPr lang="de-DE" sz="800" i="1" dirty="0" err="1" smtClean="0">
                <a:latin typeface="TitilliumWeb" charset="0"/>
              </a:rPr>
              <a:t>Sojer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44609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0775"/>
            <a:ext cx="12192000" cy="571740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D63D11"/>
                </a:solidFill>
              </a:rPr>
              <a:t>6</a:t>
            </a:r>
            <a:r>
              <a:rPr lang="de-DE" dirty="0" smtClean="0"/>
              <a:t> Gelände </a:t>
            </a:r>
            <a:r>
              <a:rPr lang="de-DE" dirty="0" smtClean="0">
                <a:solidFill>
                  <a:srgbClr val="D63D11"/>
                </a:solidFill>
              </a:rPr>
              <a:t>Exposition, Höhe, Formen</a:t>
            </a:r>
            <a:endParaRPr lang="de-AT" dirty="0">
              <a:solidFill>
                <a:srgbClr val="D63D1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60341" y="2281807"/>
            <a:ext cx="3892877" cy="4210434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de-AT" dirty="0" smtClean="0">
                <a:solidFill>
                  <a:srgbClr val="D63D11"/>
                </a:solidFill>
              </a:rPr>
              <a:t>Exposition</a:t>
            </a:r>
          </a:p>
          <a:p>
            <a:pPr>
              <a:lnSpc>
                <a:spcPct val="120000"/>
              </a:lnSpc>
              <a:buFont typeface="Wingdings" charset="2"/>
              <a:buChar char="§"/>
            </a:pPr>
            <a:r>
              <a:rPr lang="de-AT" dirty="0" smtClean="0"/>
              <a:t>Schattenhänge: </a:t>
            </a:r>
            <a:br>
              <a:rPr lang="de-AT" dirty="0" smtClean="0"/>
            </a:br>
            <a:r>
              <a:rPr lang="de-AT" b="0" dirty="0" smtClean="0"/>
              <a:t>Schneedecke ist </a:t>
            </a:r>
            <a:r>
              <a:rPr lang="de-AT" b="0" dirty="0"/>
              <a:t>kalt, hat </a:t>
            </a:r>
            <a:r>
              <a:rPr lang="de-AT" b="0" dirty="0" smtClean="0"/>
              <a:t>Schwachschichten </a:t>
            </a:r>
            <a:r>
              <a:rPr lang="de-AT" b="0" dirty="0"/>
              <a:t>und ist häufig durch einen schwachen Aufbau </a:t>
            </a:r>
            <a:r>
              <a:rPr lang="de-AT" b="0" dirty="0" smtClean="0"/>
              <a:t>charakterisiert</a:t>
            </a:r>
          </a:p>
          <a:p>
            <a:pPr>
              <a:lnSpc>
                <a:spcPct val="120000"/>
              </a:lnSpc>
              <a:buFont typeface="Wingdings" charset="2"/>
              <a:buChar char="§"/>
            </a:pPr>
            <a:r>
              <a:rPr lang="de-AT" dirty="0" smtClean="0"/>
              <a:t>Sonnenhänge:</a:t>
            </a:r>
            <a:br>
              <a:rPr lang="de-AT" dirty="0" smtClean="0"/>
            </a:br>
            <a:r>
              <a:rPr lang="de-AT" b="0" dirty="0" smtClean="0"/>
              <a:t>können </a:t>
            </a:r>
            <a:r>
              <a:rPr lang="de-AT" b="0" dirty="0"/>
              <a:t>bei schneller, starker Erwärmung in Kombination mit hoher Sonneneinstrahlung kritisch werden (v.a. im Frühjahr</a:t>
            </a:r>
            <a:r>
              <a:rPr lang="de-AT" b="0" dirty="0" smtClean="0"/>
              <a:t>)</a:t>
            </a:r>
          </a:p>
        </p:txBody>
      </p:sp>
      <p:sp>
        <p:nvSpPr>
          <p:cNvPr id="7" name="Inhaltsplatzhalter 2"/>
          <p:cNvSpPr txBox="1">
            <a:spLocks/>
          </p:cNvSpPr>
          <p:nvPr/>
        </p:nvSpPr>
        <p:spPr>
          <a:xfrm>
            <a:off x="4454072" y="3229761"/>
            <a:ext cx="3255314" cy="32624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de-AT" sz="1800" dirty="0" smtClean="0">
                <a:solidFill>
                  <a:srgbClr val="D63D11"/>
                </a:solidFill>
              </a:rPr>
              <a:t>Höhenstufen</a:t>
            </a:r>
          </a:p>
          <a:p>
            <a:pPr>
              <a:lnSpc>
                <a:spcPct val="100000"/>
              </a:lnSpc>
              <a:buFont typeface="Wingdings" charset="2"/>
              <a:buChar char="§"/>
            </a:pPr>
            <a:r>
              <a:rPr lang="de-AT" sz="1800" dirty="0" smtClean="0"/>
              <a:t>Freie </a:t>
            </a:r>
            <a:r>
              <a:rPr lang="de-AT" sz="1800" dirty="0"/>
              <a:t>Hänge </a:t>
            </a:r>
            <a:r>
              <a:rPr lang="de-AT" sz="1800" b="0" dirty="0"/>
              <a:t>oberhalb der Waldgrenze </a:t>
            </a:r>
            <a:r>
              <a:rPr lang="de-AT" sz="1800" b="0" dirty="0" smtClean="0"/>
              <a:t>produzieren die </a:t>
            </a:r>
            <a:r>
              <a:rPr lang="de-AT" sz="1800" b="0" dirty="0"/>
              <a:t>größten </a:t>
            </a:r>
            <a:r>
              <a:rPr lang="de-AT" sz="1800" b="0" dirty="0" smtClean="0"/>
              <a:t>Lawinen </a:t>
            </a:r>
          </a:p>
          <a:p>
            <a:pPr>
              <a:lnSpc>
                <a:spcPct val="100000"/>
              </a:lnSpc>
              <a:buFont typeface="Wingdings" charset="2"/>
              <a:buChar char="§"/>
            </a:pPr>
            <a:r>
              <a:rPr lang="de-AT" sz="1800" dirty="0" smtClean="0"/>
              <a:t>Wald</a:t>
            </a:r>
            <a:r>
              <a:rPr lang="de-AT" sz="1800" b="0" dirty="0" smtClean="0"/>
              <a:t> </a:t>
            </a:r>
            <a:r>
              <a:rPr lang="de-AT" sz="1800" b="0" dirty="0"/>
              <a:t>wirkt sich positiv auf die Schneedecke aus, gibt </a:t>
            </a:r>
            <a:r>
              <a:rPr lang="de-AT" sz="1800" b="0" dirty="0" smtClean="0"/>
              <a:t>aber </a:t>
            </a:r>
            <a:r>
              <a:rPr lang="de-AT" sz="1800" b="0" dirty="0"/>
              <a:t>erst </a:t>
            </a:r>
            <a:r>
              <a:rPr lang="de-AT" sz="1800" b="0" dirty="0" smtClean="0"/>
              <a:t>Sicherheit</a:t>
            </a:r>
            <a:r>
              <a:rPr lang="de-AT" sz="1800" b="0" dirty="0"/>
              <a:t>, wenn eine genussvolle Befahrung nicht mehr möglich </a:t>
            </a:r>
            <a:r>
              <a:rPr lang="de-AT" sz="1800" b="0" dirty="0" smtClean="0"/>
              <a:t>ist</a:t>
            </a:r>
          </a:p>
        </p:txBody>
      </p:sp>
      <p:sp>
        <p:nvSpPr>
          <p:cNvPr id="8" name="Inhaltsplatzhalter 2"/>
          <p:cNvSpPr txBox="1">
            <a:spLocks/>
          </p:cNvSpPr>
          <p:nvPr/>
        </p:nvSpPr>
        <p:spPr>
          <a:xfrm>
            <a:off x="7826343" y="2857616"/>
            <a:ext cx="4215370" cy="37605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de-AT" sz="1800" dirty="0" smtClean="0">
                <a:solidFill>
                  <a:srgbClr val="D63D11"/>
                </a:solidFill>
              </a:rPr>
              <a:t>Geländeformen</a:t>
            </a:r>
          </a:p>
          <a:p>
            <a:pPr>
              <a:lnSpc>
                <a:spcPct val="100000"/>
              </a:lnSpc>
              <a:buFont typeface="Wingdings" charset="2"/>
              <a:buChar char="§"/>
            </a:pPr>
            <a:r>
              <a:rPr lang="de-AT" sz="1800" dirty="0" smtClean="0"/>
              <a:t>Felsdurchsetztes </a:t>
            </a:r>
            <a:r>
              <a:rPr lang="de-AT" sz="1800" dirty="0"/>
              <a:t>Gelände </a:t>
            </a:r>
            <a:r>
              <a:rPr lang="de-AT" sz="1800" dirty="0" smtClean="0"/>
              <a:t/>
            </a:r>
            <a:br>
              <a:rPr lang="de-AT" sz="1800" dirty="0" smtClean="0"/>
            </a:br>
            <a:r>
              <a:rPr lang="de-AT" sz="1800" b="0" dirty="0" smtClean="0"/>
              <a:t>(&gt; </a:t>
            </a:r>
            <a:r>
              <a:rPr lang="de-AT" sz="1800" b="0" dirty="0"/>
              <a:t>40</a:t>
            </a:r>
            <a:r>
              <a:rPr lang="de-AT" sz="1800" b="0" dirty="0" smtClean="0"/>
              <a:t>°): Schlechter Schneedeckenaufbau! </a:t>
            </a:r>
          </a:p>
          <a:p>
            <a:pPr>
              <a:lnSpc>
                <a:spcPct val="100000"/>
              </a:lnSpc>
              <a:buFont typeface="Wingdings" charset="2"/>
              <a:buChar char="§"/>
            </a:pPr>
            <a:r>
              <a:rPr lang="de-AT" sz="1800" dirty="0" smtClean="0"/>
              <a:t>Hänge </a:t>
            </a:r>
            <a:r>
              <a:rPr lang="de-AT" sz="1800" dirty="0"/>
              <a:t>unterhalb von </a:t>
            </a:r>
            <a:r>
              <a:rPr lang="de-AT" sz="1800" dirty="0" smtClean="0"/>
              <a:t>Terrassen: </a:t>
            </a:r>
            <a:r>
              <a:rPr lang="de-AT" sz="1800" b="0" dirty="0" smtClean="0"/>
              <a:t>Windverfrachtung!</a:t>
            </a:r>
            <a:endParaRPr lang="de-AT" sz="1800" b="0" dirty="0"/>
          </a:p>
          <a:p>
            <a:pPr>
              <a:lnSpc>
                <a:spcPct val="100000"/>
              </a:lnSpc>
              <a:buFont typeface="Wingdings" charset="2"/>
              <a:buChar char="§"/>
            </a:pPr>
            <a:r>
              <a:rPr lang="de-AT" sz="1800" dirty="0" smtClean="0"/>
              <a:t>Rinnen und Mulden: </a:t>
            </a:r>
            <a:r>
              <a:rPr lang="de-AT" sz="1800" b="0" dirty="0" smtClean="0"/>
              <a:t/>
            </a:r>
            <a:br>
              <a:rPr lang="de-AT" sz="1800" b="0" dirty="0" smtClean="0"/>
            </a:br>
            <a:r>
              <a:rPr lang="de-AT" sz="1800" b="0" dirty="0" smtClean="0"/>
              <a:t>Triebschnee!</a:t>
            </a:r>
          </a:p>
          <a:p>
            <a:pPr>
              <a:lnSpc>
                <a:spcPct val="100000"/>
              </a:lnSpc>
              <a:buFont typeface="Wingdings" charset="2"/>
              <a:buChar char="§"/>
            </a:pPr>
            <a:r>
              <a:rPr lang="de-AT" sz="1800" dirty="0" smtClean="0"/>
              <a:t>Freie </a:t>
            </a:r>
            <a:r>
              <a:rPr lang="de-AT" sz="1800" dirty="0"/>
              <a:t>große Hänge oberhalb der </a:t>
            </a:r>
            <a:r>
              <a:rPr lang="de-AT" sz="1800" dirty="0" smtClean="0"/>
              <a:t>Baumgrenze: </a:t>
            </a:r>
            <a:r>
              <a:rPr lang="de-AT" sz="1800" b="0" dirty="0" smtClean="0"/>
              <a:t>Wenig Optionen für Routenwahl</a:t>
            </a:r>
            <a:endParaRPr lang="de-AT" sz="1800" b="0" dirty="0"/>
          </a:p>
        </p:txBody>
      </p:sp>
      <p:sp>
        <p:nvSpPr>
          <p:cNvPr id="9" name="Rechteck 8"/>
          <p:cNvSpPr/>
          <p:nvPr/>
        </p:nvSpPr>
        <p:spPr>
          <a:xfrm>
            <a:off x="11282511" y="3029674"/>
            <a:ext cx="72327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i="1" dirty="0">
                <a:latin typeface="TitilliumWeb" charset="0"/>
              </a:rPr>
              <a:t>© </a:t>
            </a:r>
            <a:r>
              <a:rPr lang="de-DE" sz="800" i="1" dirty="0" err="1" smtClean="0">
                <a:latin typeface="TitilliumWeb" charset="0"/>
              </a:rPr>
              <a:t>Steinkogler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61357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360341" y="1635853"/>
            <a:ext cx="11509104" cy="485638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Font typeface="Wingdings" charset="2"/>
              <a:buChar char="§"/>
            </a:pPr>
            <a:r>
              <a:rPr lang="de-AT" dirty="0" smtClean="0">
                <a:solidFill>
                  <a:srgbClr val="D63D11"/>
                </a:solidFill>
              </a:rPr>
              <a:t>Kurzer </a:t>
            </a:r>
            <a:r>
              <a:rPr lang="de-AT" dirty="0">
                <a:solidFill>
                  <a:srgbClr val="D63D11"/>
                </a:solidFill>
              </a:rPr>
              <a:t>Überblick </a:t>
            </a:r>
            <a:r>
              <a:rPr lang="de-AT" dirty="0"/>
              <a:t>über die wichtigsten Regeln </a:t>
            </a:r>
            <a:r>
              <a:rPr lang="de-AT" dirty="0" smtClean="0"/>
              <a:t/>
            </a:r>
            <a:br>
              <a:rPr lang="de-AT" dirty="0" smtClean="0"/>
            </a:br>
            <a:r>
              <a:rPr lang="de-AT" dirty="0" smtClean="0"/>
              <a:t>und </a:t>
            </a:r>
            <a:r>
              <a:rPr lang="de-AT" dirty="0"/>
              <a:t>Verhaltensmaßnahmen für risikobewussten </a:t>
            </a:r>
            <a:r>
              <a:rPr lang="de-AT" dirty="0" smtClean="0"/>
              <a:t>Wintersport</a:t>
            </a:r>
          </a:p>
          <a:p>
            <a:pPr>
              <a:buFont typeface="Wingdings" charset="2"/>
              <a:buChar char="§"/>
            </a:pPr>
            <a:endParaRPr lang="de-AT" dirty="0" smtClean="0"/>
          </a:p>
          <a:p>
            <a:pPr>
              <a:buFont typeface="Wingdings" charset="2"/>
              <a:buChar char="§"/>
            </a:pPr>
            <a:r>
              <a:rPr lang="de-AT" dirty="0" smtClean="0"/>
              <a:t>richtet </a:t>
            </a:r>
            <a:r>
              <a:rPr lang="de-AT" dirty="0"/>
              <a:t>sich vorwiegend an </a:t>
            </a:r>
            <a:r>
              <a:rPr lang="de-AT" dirty="0" smtClean="0">
                <a:solidFill>
                  <a:srgbClr val="D63D11"/>
                </a:solidFill>
              </a:rPr>
              <a:t>Einsteiger </a:t>
            </a:r>
            <a:r>
              <a:rPr lang="de-AT" dirty="0"/>
              <a:t>und </a:t>
            </a:r>
            <a:r>
              <a:rPr lang="de-AT" dirty="0">
                <a:solidFill>
                  <a:srgbClr val="D63D11"/>
                </a:solidFill>
              </a:rPr>
              <a:t> </a:t>
            </a:r>
            <a:r>
              <a:rPr lang="de-AT" dirty="0" smtClean="0">
                <a:solidFill>
                  <a:srgbClr val="D63D11"/>
                </a:solidFill>
              </a:rPr>
              <a:t>Mäßig </a:t>
            </a:r>
            <a:r>
              <a:rPr lang="de-AT" dirty="0">
                <a:solidFill>
                  <a:srgbClr val="D63D11"/>
                </a:solidFill>
              </a:rPr>
              <a:t>Fortgeschrittene</a:t>
            </a:r>
          </a:p>
          <a:p>
            <a:pPr>
              <a:buFont typeface="Wingdings" charset="2"/>
              <a:buChar char="§"/>
            </a:pPr>
            <a:endParaRPr lang="de-DE" dirty="0" smtClean="0">
              <a:solidFill>
                <a:srgbClr val="D63D11"/>
              </a:solidFill>
            </a:endParaRPr>
          </a:p>
          <a:p>
            <a:pPr>
              <a:buFont typeface="Wingdings" charset="2"/>
              <a:buChar char="§"/>
            </a:pPr>
            <a:r>
              <a:rPr lang="de-DE" dirty="0" smtClean="0">
                <a:solidFill>
                  <a:srgbClr val="D63D11"/>
                </a:solidFill>
              </a:rPr>
              <a:t>Ein kleiner Teil von W3, </a:t>
            </a:r>
            <a:r>
              <a:rPr lang="de-DE" dirty="0" smtClean="0"/>
              <a:t>dem Ausbildungskonzept </a:t>
            </a:r>
            <a:r>
              <a:rPr lang="de-DE" dirty="0"/>
              <a:t>der </a:t>
            </a:r>
            <a:r>
              <a:rPr lang="de-DE" dirty="0" smtClean="0"/>
              <a:t>Naturfreunde Österreich</a:t>
            </a:r>
          </a:p>
          <a:p>
            <a:pPr>
              <a:buFont typeface="Wingdings" charset="2"/>
              <a:buChar char="§"/>
            </a:pPr>
            <a:endParaRPr lang="de-DE" dirty="0"/>
          </a:p>
          <a:p>
            <a:pPr>
              <a:buFont typeface="Wingdings" charset="2"/>
              <a:buChar char="§"/>
            </a:pPr>
            <a:r>
              <a:rPr lang="de-DE" dirty="0">
                <a:solidFill>
                  <a:srgbClr val="D63D11"/>
                </a:solidFill>
              </a:rPr>
              <a:t>Ganzheitliche</a:t>
            </a:r>
            <a:r>
              <a:rPr lang="de-DE" dirty="0"/>
              <a:t> Betrachtungsweise </a:t>
            </a:r>
            <a:r>
              <a:rPr lang="de-DE" dirty="0" smtClean="0"/>
              <a:t>der Lawinenbildung </a:t>
            </a:r>
            <a:r>
              <a:rPr lang="de-DE" dirty="0"/>
              <a:t>und </a:t>
            </a:r>
            <a:r>
              <a:rPr lang="de-DE" dirty="0" smtClean="0"/>
              <a:t>Auslösung</a:t>
            </a:r>
          </a:p>
          <a:p>
            <a:pPr>
              <a:buFont typeface="Wingdings" charset="2"/>
              <a:buChar char="§"/>
            </a:pPr>
            <a:endParaRPr lang="de-AT" dirty="0"/>
          </a:p>
          <a:p>
            <a:pPr>
              <a:buFont typeface="Wingdings" charset="2"/>
              <a:buChar char="§"/>
            </a:pPr>
            <a:endParaRPr lang="de-DE" dirty="0" smtClean="0">
              <a:solidFill>
                <a:srgbClr val="D63D11"/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D63D11"/>
                </a:solidFill>
              </a:rPr>
              <a:t>Basics</a:t>
            </a:r>
            <a:r>
              <a:rPr lang="de-DE" dirty="0" smtClean="0"/>
              <a:t> für Wintersportler</a:t>
            </a:r>
            <a:endParaRPr lang="de-DE" dirty="0">
              <a:solidFill>
                <a:srgbClr val="D63D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88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3" y="838595"/>
            <a:ext cx="12192000" cy="5717401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60341" y="1580393"/>
            <a:ext cx="3012032" cy="5181134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0000"/>
              </a:lnSpc>
              <a:buFont typeface="Wingdings" charset="2"/>
              <a:buChar char="§"/>
            </a:pPr>
            <a:r>
              <a:rPr lang="de-AT" dirty="0" smtClean="0"/>
              <a:t>Eine </a:t>
            </a:r>
            <a:r>
              <a:rPr lang="de-AT" dirty="0">
                <a:solidFill>
                  <a:srgbClr val="D63D11"/>
                </a:solidFill>
              </a:rPr>
              <a:t>gute </a:t>
            </a:r>
            <a:r>
              <a:rPr lang="de-AT" dirty="0" err="1">
                <a:solidFill>
                  <a:srgbClr val="D63D11"/>
                </a:solidFill>
              </a:rPr>
              <a:t>Spurwahl</a:t>
            </a:r>
            <a:r>
              <a:rPr lang="de-AT" dirty="0">
                <a:solidFill>
                  <a:srgbClr val="D63D11"/>
                </a:solidFill>
              </a:rPr>
              <a:t> </a:t>
            </a:r>
            <a:r>
              <a:rPr lang="de-AT" dirty="0"/>
              <a:t>meidet Geländefallen. </a:t>
            </a:r>
            <a:endParaRPr lang="de-AT" dirty="0" smtClean="0"/>
          </a:p>
          <a:p>
            <a:pPr>
              <a:lnSpc>
                <a:spcPct val="110000"/>
              </a:lnSpc>
              <a:buFont typeface="Wingdings" charset="2"/>
              <a:buChar char="§"/>
            </a:pPr>
            <a:r>
              <a:rPr lang="de-AT" dirty="0" smtClean="0"/>
              <a:t>Wer die </a:t>
            </a:r>
            <a:r>
              <a:rPr lang="de-AT" dirty="0"/>
              <a:t>Schneedecke nicht richtig im Griff hat, muss auf alle Fälle das </a:t>
            </a:r>
            <a:r>
              <a:rPr lang="de-AT" dirty="0">
                <a:solidFill>
                  <a:srgbClr val="D63D11"/>
                </a:solidFill>
              </a:rPr>
              <a:t>Gelände beherrschen</a:t>
            </a:r>
            <a:r>
              <a:rPr lang="de-AT" dirty="0" smtClean="0"/>
              <a:t>.</a:t>
            </a:r>
          </a:p>
          <a:p>
            <a:pPr>
              <a:lnSpc>
                <a:spcPct val="110000"/>
              </a:lnSpc>
              <a:buFont typeface="Wingdings" charset="2"/>
              <a:buChar char="§"/>
            </a:pPr>
            <a:r>
              <a:rPr lang="de-AT" dirty="0"/>
              <a:t>Eine Geländefalle </a:t>
            </a:r>
            <a:r>
              <a:rPr lang="de-AT" dirty="0">
                <a:solidFill>
                  <a:srgbClr val="D63D11"/>
                </a:solidFill>
              </a:rPr>
              <a:t>verringert</a:t>
            </a:r>
            <a:r>
              <a:rPr lang="de-AT" dirty="0"/>
              <a:t> im Falle eines Lawinen­abganges deine </a:t>
            </a:r>
            <a:r>
              <a:rPr lang="de-AT" dirty="0" smtClean="0">
                <a:solidFill>
                  <a:srgbClr val="D63D11"/>
                </a:solidFill>
              </a:rPr>
              <a:t>Überlebens-chancen</a:t>
            </a:r>
            <a:r>
              <a:rPr lang="de-AT" dirty="0" smtClean="0"/>
              <a:t> </a:t>
            </a:r>
            <a:r>
              <a:rPr lang="de-AT" dirty="0"/>
              <a:t>drastisch.</a:t>
            </a:r>
            <a:endParaRPr lang="de-AT" dirty="0" smtClean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D63D11"/>
                </a:solidFill>
              </a:rPr>
              <a:t>7</a:t>
            </a:r>
            <a:r>
              <a:rPr lang="de-DE" dirty="0" smtClean="0"/>
              <a:t> Geländefallen</a:t>
            </a:r>
            <a:endParaRPr lang="de-AT" dirty="0">
              <a:solidFill>
                <a:srgbClr val="D63D11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3673991" y="3499624"/>
            <a:ext cx="885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Gräben</a:t>
            </a:r>
            <a:endParaRPr lang="de-AT" dirty="0">
              <a:solidFill>
                <a:schemeClr val="bg1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7962357" y="3499624"/>
            <a:ext cx="1109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Abbrüche</a:t>
            </a:r>
            <a:endParaRPr lang="de-AT" dirty="0">
              <a:solidFill>
                <a:schemeClr val="bg1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3734306" y="6186664"/>
            <a:ext cx="1827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Gletscherspalten</a:t>
            </a:r>
            <a:endParaRPr lang="de-AT" dirty="0">
              <a:solidFill>
                <a:schemeClr val="bg1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7962357" y="6186664"/>
            <a:ext cx="1340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Hindernisse</a:t>
            </a:r>
            <a:endParaRPr lang="de-A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83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D63D11"/>
                </a:solidFill>
              </a:rPr>
              <a:t>8 </a:t>
            </a:r>
            <a:r>
              <a:rPr lang="de-DE" dirty="0" smtClean="0"/>
              <a:t>Schneebrettlawine</a:t>
            </a:r>
            <a:endParaRPr lang="de-AT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0775"/>
            <a:ext cx="13517358" cy="6338924"/>
          </a:xfrm>
        </p:spPr>
      </p:pic>
      <p:sp>
        <p:nvSpPr>
          <p:cNvPr id="7" name="Inhaltsplatzhalter 2"/>
          <p:cNvSpPr txBox="1">
            <a:spLocks/>
          </p:cNvSpPr>
          <p:nvPr/>
        </p:nvSpPr>
        <p:spPr>
          <a:xfrm>
            <a:off x="6467526" y="1770077"/>
            <a:ext cx="5560924" cy="472216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Font typeface="Wingdings" charset="2"/>
              <a:buChar char="§"/>
            </a:pPr>
            <a:r>
              <a:rPr lang="de-AT" dirty="0"/>
              <a:t>Im Tourenbereich </a:t>
            </a:r>
            <a:r>
              <a:rPr lang="de-AT" dirty="0" smtClean="0"/>
              <a:t>mit </a:t>
            </a:r>
            <a:r>
              <a:rPr lang="de-AT" dirty="0"/>
              <a:t>einem Anteil von </a:t>
            </a:r>
            <a:r>
              <a:rPr lang="de-AT" dirty="0">
                <a:solidFill>
                  <a:srgbClr val="D63D11"/>
                </a:solidFill>
              </a:rPr>
              <a:t>über 90 % </a:t>
            </a:r>
            <a:r>
              <a:rPr lang="de-AT" dirty="0" smtClean="0"/>
              <a:t>die </a:t>
            </a:r>
            <a:r>
              <a:rPr lang="de-AT" dirty="0"/>
              <a:t>Skifahrerlawine schlechthin! </a:t>
            </a:r>
            <a:endParaRPr lang="de-AT" dirty="0" smtClean="0"/>
          </a:p>
          <a:p>
            <a:pPr>
              <a:lnSpc>
                <a:spcPct val="100000"/>
              </a:lnSpc>
              <a:buFont typeface="Wingdings" charset="2"/>
              <a:buChar char="§"/>
            </a:pPr>
            <a:endParaRPr lang="de-AT" dirty="0" smtClean="0"/>
          </a:p>
          <a:p>
            <a:pPr>
              <a:lnSpc>
                <a:spcPct val="100000"/>
              </a:lnSpc>
              <a:buFont typeface="Wingdings" charset="2"/>
              <a:buChar char="§"/>
            </a:pPr>
            <a:r>
              <a:rPr lang="de-AT" dirty="0" smtClean="0">
                <a:solidFill>
                  <a:srgbClr val="D63D11"/>
                </a:solidFill>
              </a:rPr>
              <a:t>Faktoren:</a:t>
            </a:r>
            <a:endParaRPr lang="de-AT" dirty="0">
              <a:solidFill>
                <a:srgbClr val="D63D11"/>
              </a:solidFill>
            </a:endParaRP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de-AT" dirty="0" smtClean="0"/>
              <a:t>Hangsteilheit </a:t>
            </a:r>
            <a:r>
              <a:rPr lang="de-AT" dirty="0">
                <a:solidFill>
                  <a:srgbClr val="D63D11"/>
                </a:solidFill>
              </a:rPr>
              <a:t>&gt; </a:t>
            </a:r>
            <a:r>
              <a:rPr lang="de-AT" dirty="0" smtClean="0">
                <a:solidFill>
                  <a:srgbClr val="D63D11"/>
                </a:solidFill>
              </a:rPr>
              <a:t>30</a:t>
            </a:r>
            <a:r>
              <a:rPr lang="de-AT" dirty="0">
                <a:solidFill>
                  <a:srgbClr val="D63D11"/>
                </a:solidFill>
              </a:rPr>
              <a:t>°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de-AT" dirty="0" smtClean="0"/>
              <a:t>Gebundener </a:t>
            </a:r>
            <a:r>
              <a:rPr lang="de-AT" dirty="0"/>
              <a:t>Schnee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de-AT" dirty="0" smtClean="0"/>
              <a:t>Schwachschicht </a:t>
            </a:r>
            <a:endParaRPr lang="de-AT" dirty="0"/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de-AT" dirty="0" smtClean="0"/>
              <a:t>Zusatzbelastung </a:t>
            </a:r>
            <a:r>
              <a:rPr lang="de-AT" dirty="0"/>
              <a:t>(Skitourengeher,…)</a:t>
            </a:r>
          </a:p>
        </p:txBody>
      </p:sp>
      <p:sp>
        <p:nvSpPr>
          <p:cNvPr id="5" name="Rechteck 4"/>
          <p:cNvSpPr/>
          <p:nvPr/>
        </p:nvSpPr>
        <p:spPr>
          <a:xfrm>
            <a:off x="360341" y="6368234"/>
            <a:ext cx="73930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i="1" dirty="0">
                <a:solidFill>
                  <a:schemeClr val="bg1"/>
                </a:solidFill>
                <a:latin typeface="TitilliumWeb" charset="0"/>
              </a:rPr>
              <a:t>© </a:t>
            </a:r>
            <a:r>
              <a:rPr lang="de-DE" sz="800" i="1" smtClean="0">
                <a:solidFill>
                  <a:schemeClr val="bg1"/>
                </a:solidFill>
                <a:latin typeface="TitilliumWeb" charset="0"/>
              </a:rPr>
              <a:t>Edlinger  </a:t>
            </a:r>
            <a:r>
              <a:rPr lang="de-DE" sz="800" i="1" smtClean="0">
                <a:solidFill>
                  <a:schemeClr val="bg1"/>
                </a:solidFill>
                <a:latin typeface="TitilliumWeb" charset="0"/>
              </a:rPr>
              <a:t>U.</a:t>
            </a:r>
            <a:r>
              <a:rPr lang="de-DE" sz="800" i="1" smtClean="0">
                <a:latin typeface="TitilliumWeb" charset="0"/>
              </a:rPr>
              <a:t>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62533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D63D11"/>
                </a:solidFill>
              </a:rPr>
              <a:t>10 </a:t>
            </a:r>
            <a:r>
              <a:rPr lang="de-DE" dirty="0" smtClean="0"/>
              <a:t>Windzeichen</a:t>
            </a:r>
            <a:endParaRPr lang="de-AT" dirty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28"/>
          <a:stretch/>
        </p:blipFill>
        <p:spPr>
          <a:xfrm>
            <a:off x="0" y="901879"/>
            <a:ext cx="12192000" cy="5956121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10958390" y="6118004"/>
            <a:ext cx="69762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i="1">
                <a:latin typeface="TitilliumWeb" charset="0"/>
              </a:rPr>
              <a:t>© </a:t>
            </a:r>
            <a:r>
              <a:rPr lang="de-DE" sz="800" i="1" smtClean="0">
                <a:latin typeface="TitilliumWeb" charset="0"/>
              </a:rPr>
              <a:t>NFÖ/</a:t>
            </a:r>
            <a:r>
              <a:rPr lang="de-DE" sz="800" i="1" dirty="0" err="1" smtClean="0">
                <a:latin typeface="TitilliumWeb" charset="0"/>
              </a:rPr>
              <a:t>Sojer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09567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D63D11"/>
                </a:solidFill>
              </a:rPr>
              <a:t>11 </a:t>
            </a:r>
            <a:r>
              <a:rPr lang="de-DE" dirty="0" smtClean="0"/>
              <a:t>Alarmzeichen</a:t>
            </a:r>
            <a:endParaRPr lang="de-AT" dirty="0"/>
          </a:p>
        </p:txBody>
      </p:sp>
      <p:sp>
        <p:nvSpPr>
          <p:cNvPr id="8" name="Inhaltsplatzhalter 7"/>
          <p:cNvSpPr>
            <a:spLocks noGrp="1"/>
          </p:cNvSpPr>
          <p:nvPr>
            <p:ph idx="1"/>
          </p:nvPr>
        </p:nvSpPr>
        <p:spPr>
          <a:xfrm>
            <a:off x="360342" y="1270001"/>
            <a:ext cx="4729243" cy="5222239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  <a:buFont typeface="Wingdings" charset="2"/>
              <a:buChar char="§"/>
            </a:pPr>
            <a:r>
              <a:rPr lang="de-AT" dirty="0"/>
              <a:t>Frische </a:t>
            </a:r>
            <a:r>
              <a:rPr lang="de-AT" dirty="0" smtClean="0"/>
              <a:t>Schneebrettlawinen:</a:t>
            </a:r>
            <a:br>
              <a:rPr lang="de-AT" dirty="0" smtClean="0"/>
            </a:br>
            <a:r>
              <a:rPr lang="de-AT" b="0" dirty="0" smtClean="0"/>
              <a:t>Je </a:t>
            </a:r>
            <a:r>
              <a:rPr lang="de-AT" b="0" dirty="0"/>
              <a:t>frischer die Lawinen desto gefährlicher die Situation. </a:t>
            </a:r>
          </a:p>
          <a:p>
            <a:pPr>
              <a:lnSpc>
                <a:spcPct val="110000"/>
              </a:lnSpc>
              <a:buFont typeface="Wingdings" charset="2"/>
              <a:buChar char="§"/>
            </a:pPr>
            <a:r>
              <a:rPr lang="de-AT" dirty="0" smtClean="0"/>
              <a:t>«Wumm</a:t>
            </a:r>
            <a:r>
              <a:rPr lang="de-AT" dirty="0"/>
              <a:t>»-</a:t>
            </a:r>
            <a:r>
              <a:rPr lang="de-AT" dirty="0" smtClean="0"/>
              <a:t>Geräusche: </a:t>
            </a:r>
            <a:r>
              <a:rPr lang="de-AT" dirty="0"/>
              <a:t/>
            </a:r>
            <a:br>
              <a:rPr lang="de-AT" dirty="0"/>
            </a:br>
            <a:r>
              <a:rPr lang="de-AT" b="0" dirty="0" smtClean="0"/>
              <a:t>Zeichen </a:t>
            </a:r>
            <a:r>
              <a:rPr lang="de-AT" b="0" dirty="0"/>
              <a:t>für einen sehr schwachen Schneedeckenaufbau. </a:t>
            </a:r>
            <a:endParaRPr lang="de-AT" b="0" dirty="0" smtClean="0"/>
          </a:p>
          <a:p>
            <a:pPr>
              <a:lnSpc>
                <a:spcPct val="110000"/>
              </a:lnSpc>
              <a:buFont typeface="Wingdings" charset="2"/>
              <a:buChar char="§"/>
            </a:pPr>
            <a:r>
              <a:rPr lang="de-AT" dirty="0" smtClean="0"/>
              <a:t>Risse </a:t>
            </a:r>
            <a:r>
              <a:rPr lang="de-AT" dirty="0"/>
              <a:t>in der </a:t>
            </a:r>
            <a:r>
              <a:rPr lang="de-AT" dirty="0" smtClean="0"/>
              <a:t>Schneedecke:</a:t>
            </a:r>
            <a:br>
              <a:rPr lang="de-AT" dirty="0" smtClean="0"/>
            </a:br>
            <a:r>
              <a:rPr lang="de-AT" b="0" dirty="0" smtClean="0"/>
              <a:t>ausgelöste </a:t>
            </a:r>
            <a:r>
              <a:rPr lang="de-AT" b="0" dirty="0"/>
              <a:t>Schneebretter, deren Abgleiten durch den Reibungswiderstand verhindert wurde.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073"/>
          <a:stretch/>
        </p:blipFill>
        <p:spPr>
          <a:xfrm>
            <a:off x="5394172" y="1163033"/>
            <a:ext cx="6797828" cy="5329207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10958390" y="6118004"/>
            <a:ext cx="69762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i="1">
                <a:latin typeface="TitilliumWeb" charset="0"/>
              </a:rPr>
              <a:t>© </a:t>
            </a:r>
            <a:r>
              <a:rPr lang="de-DE" sz="800" i="1" smtClean="0">
                <a:latin typeface="TitilliumWeb" charset="0"/>
              </a:rPr>
              <a:t>NFÖ/</a:t>
            </a:r>
            <a:r>
              <a:rPr lang="de-DE" sz="800" i="1" dirty="0" err="1" smtClean="0">
                <a:latin typeface="TitilliumWeb" charset="0"/>
              </a:rPr>
              <a:t>Sojer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4563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idx="1"/>
          </p:nvPr>
        </p:nvSpPr>
        <p:spPr>
          <a:xfrm>
            <a:off x="5779629" y="1267900"/>
            <a:ext cx="6074015" cy="522224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de-AT" sz="3800" baseline="30000" dirty="0">
                <a:solidFill>
                  <a:srgbClr val="D63D11"/>
                </a:solidFill>
              </a:rPr>
              <a:t>Sinnestäuschungen</a:t>
            </a:r>
          </a:p>
          <a:p>
            <a:pPr>
              <a:buFont typeface="Wingdings" charset="2"/>
              <a:buChar char="§"/>
            </a:pPr>
            <a:r>
              <a:rPr lang="de-AT" baseline="30000" dirty="0"/>
              <a:t>Gefühl der falschen Sicherheit </a:t>
            </a:r>
            <a:endParaRPr lang="de-AT" baseline="30000" dirty="0" smtClean="0"/>
          </a:p>
          <a:p>
            <a:pPr>
              <a:buFont typeface="Wingdings" charset="2"/>
              <a:buChar char="§"/>
            </a:pPr>
            <a:r>
              <a:rPr lang="de-AT" baseline="30000" dirty="0" smtClean="0"/>
              <a:t>Wechselnde Lichtverhältnisse</a:t>
            </a:r>
            <a:endParaRPr lang="de-AT" baseline="30000" dirty="0"/>
          </a:p>
          <a:p>
            <a:pPr>
              <a:buFont typeface="Wingdings" charset="2"/>
              <a:buChar char="§"/>
            </a:pPr>
            <a:r>
              <a:rPr lang="de-AT" baseline="30000" dirty="0"/>
              <a:t>Wind und Sturm</a:t>
            </a:r>
          </a:p>
          <a:p>
            <a:pPr>
              <a:buFont typeface="Wingdings" charset="2"/>
              <a:buChar char="§"/>
            </a:pPr>
            <a:endParaRPr lang="de-AT" baseline="30000" dirty="0"/>
          </a:p>
          <a:p>
            <a:pPr marL="0" indent="0">
              <a:buNone/>
            </a:pPr>
            <a:r>
              <a:rPr lang="de-AT" sz="3800" baseline="30000" dirty="0">
                <a:solidFill>
                  <a:srgbClr val="D63D11"/>
                </a:solidFill>
              </a:rPr>
              <a:t>Wahrnehmungsfallen</a:t>
            </a:r>
          </a:p>
          <a:p>
            <a:pPr>
              <a:buFont typeface="Wingdings" charset="2"/>
              <a:buChar char="§"/>
            </a:pPr>
            <a:r>
              <a:rPr lang="de-AT" baseline="30000" dirty="0" smtClean="0"/>
              <a:t>vorgeformte Erwart­ungshaltungen</a:t>
            </a:r>
            <a:endParaRPr lang="de-AT" baseline="30000" dirty="0"/>
          </a:p>
          <a:p>
            <a:pPr>
              <a:buFont typeface="Wingdings" charset="2"/>
              <a:buChar char="§"/>
            </a:pPr>
            <a:r>
              <a:rPr lang="de-AT" baseline="30000" dirty="0" smtClean="0"/>
              <a:t>Vertrautes </a:t>
            </a:r>
            <a:r>
              <a:rPr lang="de-AT" baseline="30000" dirty="0"/>
              <a:t>Gelände suggeriert </a:t>
            </a:r>
            <a:r>
              <a:rPr lang="de-AT" baseline="30000" dirty="0" smtClean="0"/>
              <a:t>Sicherheit</a:t>
            </a:r>
            <a:endParaRPr lang="de-AT" baseline="30000" dirty="0"/>
          </a:p>
          <a:p>
            <a:pPr>
              <a:buFont typeface="Wingdings" charset="2"/>
              <a:buChar char="§"/>
            </a:pPr>
            <a:r>
              <a:rPr lang="de-AT" baseline="30000" dirty="0" smtClean="0"/>
              <a:t>höheres </a:t>
            </a:r>
            <a:r>
              <a:rPr lang="de-AT" baseline="30000" dirty="0"/>
              <a:t>Risiko </a:t>
            </a:r>
            <a:r>
              <a:rPr lang="de-AT" baseline="30000" dirty="0" smtClean="0"/>
              <a:t>in Gruppen</a:t>
            </a:r>
          </a:p>
          <a:p>
            <a:pPr>
              <a:buFont typeface="Wingdings" charset="2"/>
              <a:buChar char="§"/>
            </a:pPr>
            <a:r>
              <a:rPr lang="de-AT" baseline="30000" dirty="0" smtClean="0"/>
              <a:t>Expertenfalle</a:t>
            </a:r>
          </a:p>
          <a:p>
            <a:pPr>
              <a:buFont typeface="Wingdings" charset="2"/>
              <a:buChar char="§"/>
            </a:pPr>
            <a:endParaRPr lang="de-AT" baseline="30000" dirty="0" smtClean="0"/>
          </a:p>
          <a:p>
            <a:pPr marL="0" indent="0">
              <a:buNone/>
            </a:pPr>
            <a:r>
              <a:rPr lang="de-AT" sz="3800" baseline="30000" dirty="0">
                <a:solidFill>
                  <a:srgbClr val="D63D11"/>
                </a:solidFill>
              </a:rPr>
              <a:t>Kommunikation</a:t>
            </a:r>
          </a:p>
          <a:p>
            <a:pPr>
              <a:buFont typeface="Wingdings" charset="2"/>
              <a:buChar char="§"/>
            </a:pPr>
            <a:r>
              <a:rPr lang="de-AT" sz="2900" baseline="30000" dirty="0"/>
              <a:t>Tour klar abgesprochen?</a:t>
            </a:r>
          </a:p>
          <a:p>
            <a:pPr>
              <a:buFont typeface="Wingdings" charset="2"/>
              <a:buChar char="§"/>
            </a:pPr>
            <a:r>
              <a:rPr lang="de-AT" sz="2900" baseline="30000" dirty="0"/>
              <a:t>Für alle Beteiligten klar und verständlich?</a:t>
            </a:r>
          </a:p>
          <a:p>
            <a:pPr>
              <a:buFont typeface="Wingdings" charset="2"/>
              <a:buChar char="§"/>
            </a:pPr>
            <a:r>
              <a:rPr lang="de-AT" sz="2900" baseline="30000" dirty="0"/>
              <a:t>Werden Anweisungen und Absprachen auch wirklich eingehalten?</a:t>
            </a:r>
          </a:p>
          <a:p>
            <a:pPr>
              <a:buFont typeface="Wingdings" charset="2"/>
              <a:buChar char="§"/>
            </a:pPr>
            <a:r>
              <a:rPr lang="de-AT" sz="2900" baseline="30000" dirty="0"/>
              <a:t>Kann ich mich auf die anderen Teilnehmer der Tour verlassen?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D63D11"/>
                </a:solidFill>
              </a:rPr>
              <a:t>12 </a:t>
            </a:r>
            <a:r>
              <a:rPr lang="de-DE" dirty="0" smtClean="0"/>
              <a:t>Faktor Mensch</a:t>
            </a:r>
            <a:endParaRPr lang="de-AT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41" y="1267900"/>
            <a:ext cx="4885844" cy="5082565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360341" y="6127216"/>
            <a:ext cx="69762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i="1">
                <a:latin typeface="TitilliumWeb" charset="0"/>
              </a:rPr>
              <a:t>© </a:t>
            </a:r>
            <a:r>
              <a:rPr lang="de-DE" sz="800" i="1" smtClean="0">
                <a:latin typeface="TitilliumWeb" charset="0"/>
              </a:rPr>
              <a:t>NFÖ/</a:t>
            </a:r>
            <a:r>
              <a:rPr lang="de-DE" sz="800" i="1" dirty="0" err="1" smtClean="0">
                <a:latin typeface="TitilliumWeb" charset="0"/>
              </a:rPr>
              <a:t>Sojer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7699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2400" y="4847753"/>
            <a:ext cx="2933700" cy="1215178"/>
          </a:xfrm>
        </p:spPr>
      </p:pic>
      <p:sp>
        <p:nvSpPr>
          <p:cNvPr id="3" name="Inhaltsplatzhalter 2"/>
          <p:cNvSpPr>
            <a:spLocks noGrp="1"/>
          </p:cNvSpPr>
          <p:nvPr>
            <p:ph idx="10"/>
          </p:nvPr>
        </p:nvSpPr>
        <p:spPr>
          <a:xfrm>
            <a:off x="961065" y="2686051"/>
            <a:ext cx="6811335" cy="3373202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de-AT" sz="4000" dirty="0" smtClean="0">
                <a:solidFill>
                  <a:srgbClr val="D63D11"/>
                </a:solidFill>
              </a:rPr>
              <a:t>Autoren von W3</a:t>
            </a:r>
            <a:r>
              <a:rPr lang="de-AT" b="0" dirty="0" smtClean="0">
                <a:solidFill>
                  <a:srgbClr val="D63D11"/>
                </a:solidFill>
              </a:rPr>
              <a:t>:</a:t>
            </a:r>
            <a:endParaRPr lang="de-AT" b="0" dirty="0"/>
          </a:p>
          <a:p>
            <a:pPr>
              <a:buFont typeface="Wingdings" charset="2"/>
              <a:buChar char="§"/>
            </a:pPr>
            <a:r>
              <a:rPr lang="de-AT" b="0" dirty="0"/>
              <a:t>Martin Edlinger </a:t>
            </a:r>
            <a:r>
              <a:rPr lang="de-AT" sz="2200" b="0" dirty="0"/>
              <a:t>- Berg- und </a:t>
            </a:r>
            <a:r>
              <a:rPr lang="de-AT" sz="2200" b="0" dirty="0" smtClean="0"/>
              <a:t>Skiführer, Alpinsachverständiger</a:t>
            </a:r>
            <a:endParaRPr lang="de-AT" sz="2200" b="0" dirty="0"/>
          </a:p>
          <a:p>
            <a:pPr>
              <a:buFont typeface="Wingdings" charset="2"/>
              <a:buChar char="§"/>
            </a:pPr>
            <a:r>
              <a:rPr lang="de-AT" b="0" dirty="0"/>
              <a:t>Dr. Bernd Zenke </a:t>
            </a:r>
            <a:r>
              <a:rPr lang="de-AT" sz="2200" b="0" dirty="0"/>
              <a:t>– Lawinenwarner LWD Bayern</a:t>
            </a:r>
          </a:p>
          <a:p>
            <a:pPr>
              <a:buFont typeface="Wingdings" charset="2"/>
              <a:buChar char="§"/>
            </a:pPr>
            <a:r>
              <a:rPr lang="de-AT" b="0" dirty="0"/>
              <a:t>Dr. Arno </a:t>
            </a:r>
            <a:r>
              <a:rPr lang="de-AT" b="0" dirty="0" err="1"/>
              <a:t>Studeregger</a:t>
            </a:r>
            <a:r>
              <a:rPr lang="de-AT" sz="2200" b="0" dirty="0"/>
              <a:t> – Lawinenwarner LWD </a:t>
            </a:r>
            <a:r>
              <a:rPr lang="de-AT" sz="2200" b="0" dirty="0" err="1"/>
              <a:t>Stmk</a:t>
            </a:r>
            <a:r>
              <a:rPr lang="de-AT" sz="2200" b="0" dirty="0"/>
              <a:t>/NÖ</a:t>
            </a:r>
          </a:p>
          <a:p>
            <a:pPr>
              <a:buFont typeface="Wingdings" charset="2"/>
              <a:buChar char="§"/>
            </a:pPr>
            <a:r>
              <a:rPr lang="de-AT" b="0" dirty="0"/>
              <a:t>Dr. Marcellus </a:t>
            </a:r>
            <a:r>
              <a:rPr lang="de-AT" b="0" dirty="0" err="1"/>
              <a:t>Schreilechner</a:t>
            </a:r>
            <a:r>
              <a:rPr lang="de-AT" b="0" dirty="0"/>
              <a:t> </a:t>
            </a:r>
            <a:r>
              <a:rPr lang="de-AT" sz="2000" b="0" dirty="0"/>
              <a:t>– </a:t>
            </a:r>
            <a:r>
              <a:rPr lang="de-AT" sz="2200" b="0" dirty="0"/>
              <a:t>Berg- und </a:t>
            </a:r>
            <a:r>
              <a:rPr lang="de-AT" sz="2200" b="0" dirty="0" smtClean="0"/>
              <a:t>Skiführer, Alpinsachverständiger</a:t>
            </a:r>
            <a:endParaRPr lang="de-AT" sz="2200" b="0" dirty="0"/>
          </a:p>
          <a:p>
            <a:pPr>
              <a:buFont typeface="Wingdings" charset="2"/>
              <a:buChar char="§"/>
            </a:pPr>
            <a:r>
              <a:rPr lang="de-AT" b="0" dirty="0"/>
              <a:t>Dr. Christoph Mitterer </a:t>
            </a:r>
            <a:r>
              <a:rPr lang="de-AT" sz="2000" b="0" dirty="0"/>
              <a:t>– Wissenschaftler UNI Innsbruck </a:t>
            </a:r>
            <a:endParaRPr lang="de-AT" sz="2000" b="0" dirty="0" smtClean="0"/>
          </a:p>
          <a:p>
            <a:pPr>
              <a:buFont typeface="Wingdings" charset="2"/>
              <a:buChar char="§"/>
            </a:pPr>
            <a:r>
              <a:rPr lang="de-AT" b="0" dirty="0" smtClean="0"/>
              <a:t>Dr</a:t>
            </a:r>
            <a:r>
              <a:rPr lang="de-AT" b="0" dirty="0"/>
              <a:t>. Renate Renner </a:t>
            </a:r>
            <a:r>
              <a:rPr lang="de-AT" sz="2000" b="0" dirty="0"/>
              <a:t>– Wissenschaftler UNI Graz (u.a. Risikokommunikation)</a:t>
            </a:r>
          </a:p>
          <a:p>
            <a:pPr>
              <a:buFont typeface="Wingdings" charset="2"/>
              <a:buChar char="§"/>
            </a:pPr>
            <a:r>
              <a:rPr lang="de-AT" b="0" dirty="0"/>
              <a:t>Dr. Frans van der Kallen </a:t>
            </a:r>
            <a:r>
              <a:rPr lang="de-AT" sz="2000" b="0" dirty="0"/>
              <a:t>- Berg- und </a:t>
            </a:r>
            <a:r>
              <a:rPr lang="de-AT" sz="2000" b="0" dirty="0" smtClean="0"/>
              <a:t>Skiführer und  </a:t>
            </a:r>
            <a:r>
              <a:rPr lang="de-AT" sz="2000" b="0" dirty="0"/>
              <a:t>Facharzt für Psychiatrie</a:t>
            </a:r>
          </a:p>
          <a:p>
            <a:pPr>
              <a:buFont typeface="Wingdings" charset="2"/>
              <a:buChar char="§"/>
            </a:pPr>
            <a:r>
              <a:rPr lang="de-AT" b="0" dirty="0"/>
              <a:t>Dr. Helmuth </a:t>
            </a:r>
            <a:r>
              <a:rPr lang="de-AT" b="0" dirty="0" err="1"/>
              <a:t>Preslmaier</a:t>
            </a:r>
            <a:r>
              <a:rPr lang="de-AT" b="0" dirty="0"/>
              <a:t> </a:t>
            </a:r>
            <a:r>
              <a:rPr lang="de-AT" sz="2000" b="0" dirty="0"/>
              <a:t>– </a:t>
            </a:r>
            <a:r>
              <a:rPr lang="de-AT" sz="2000" b="0" dirty="0" smtClean="0"/>
              <a:t>Instruktor Skihochtouren</a:t>
            </a:r>
            <a:endParaRPr lang="de-AT" sz="2000" b="0" dirty="0"/>
          </a:p>
          <a:p>
            <a:pPr>
              <a:buFont typeface="Wingdings" charset="2"/>
              <a:buChar char="§"/>
            </a:pPr>
            <a:r>
              <a:rPr lang="de-AT" b="0" dirty="0" smtClean="0"/>
              <a:t>Gregor Krenn </a:t>
            </a:r>
            <a:r>
              <a:rPr lang="de-AT" sz="2000" b="0" dirty="0"/>
              <a:t>– Berg- und Skiführer, LVS Experte</a:t>
            </a:r>
          </a:p>
          <a:p>
            <a:pPr>
              <a:buFont typeface="Wingdings" charset="2"/>
              <a:buChar char="§"/>
            </a:pPr>
            <a:r>
              <a:rPr lang="de-AT" b="0" dirty="0"/>
              <a:t>Mag. Peter </a:t>
            </a:r>
            <a:r>
              <a:rPr lang="de-AT" b="0" dirty="0" smtClean="0"/>
              <a:t>Gebetsberger </a:t>
            </a:r>
            <a:r>
              <a:rPr lang="de-AT" sz="2000" b="0" dirty="0"/>
              <a:t>- Berg- und </a:t>
            </a:r>
            <a:r>
              <a:rPr lang="de-AT" sz="2000" b="0" dirty="0" smtClean="0"/>
              <a:t>Skiführer</a:t>
            </a:r>
          </a:p>
          <a:p>
            <a:pPr>
              <a:buFont typeface="Wingdings" charset="2"/>
              <a:buChar char="§"/>
            </a:pPr>
            <a:r>
              <a:rPr lang="de-AT" sz="2700" b="0" dirty="0" smtClean="0"/>
              <a:t>Dr. Bernd </a:t>
            </a:r>
            <a:r>
              <a:rPr lang="de-AT" sz="2700" b="0" dirty="0" err="1" smtClean="0"/>
              <a:t>Heschl</a:t>
            </a:r>
            <a:r>
              <a:rPr lang="de-AT" sz="2700" b="0" dirty="0" smtClean="0"/>
              <a:t> </a:t>
            </a:r>
            <a:r>
              <a:rPr lang="de-AT" sz="2000" b="0" dirty="0" smtClean="0"/>
              <a:t>- Alpinmediziner</a:t>
            </a:r>
            <a:endParaRPr lang="de-AT" sz="2000" b="0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7772400" y="4315614"/>
            <a:ext cx="29337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1400" b="1" dirty="0" smtClean="0">
                <a:solidFill>
                  <a:srgbClr val="D63D11"/>
                </a:solidFill>
              </a:rPr>
              <a:t>Gefördert vom Bundesministerium für Landesverteidigung und Sport </a:t>
            </a:r>
            <a:r>
              <a:rPr lang="de-AT" sz="1400" dirty="0" smtClean="0">
                <a:solidFill>
                  <a:srgbClr val="D63D11"/>
                </a:solidFill>
              </a:rPr>
              <a:t> </a:t>
            </a:r>
            <a:endParaRPr lang="de-DE" sz="1400" dirty="0"/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8038" y="1406894"/>
            <a:ext cx="2380561" cy="1446927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8008039" y="2853821"/>
            <a:ext cx="23805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AT" b="1" smtClean="0">
                <a:solidFill>
                  <a:schemeClr val="bg1"/>
                </a:solidFill>
              </a:rPr>
              <a:t>www.naturfreunde.at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7772401" y="6252953"/>
            <a:ext cx="293369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i="1" dirty="0" smtClean="0">
                <a:solidFill>
                  <a:schemeClr val="bg1"/>
                </a:solidFill>
                <a:latin typeface="TitilliumWeb" charset="0"/>
              </a:rPr>
              <a:t>Grafiken und Fotos sind urheberrechtlich geschützt und  dürfen nur in Verbindung dieses </a:t>
            </a:r>
            <a:r>
              <a:rPr lang="de-DE" sz="800" i="1" dirty="0">
                <a:solidFill>
                  <a:schemeClr val="bg1"/>
                </a:solidFill>
                <a:latin typeface="TitilliumWeb" charset="0"/>
              </a:rPr>
              <a:t>Vortrages verwendet werden. ©  </a:t>
            </a:r>
            <a:r>
              <a:rPr lang="de-DE" sz="800" i="1" dirty="0" smtClean="0">
                <a:solidFill>
                  <a:schemeClr val="bg1"/>
                </a:solidFill>
                <a:latin typeface="TitilliumWeb" charset="0"/>
              </a:rPr>
              <a:t>NFÖ</a:t>
            </a:r>
            <a:endParaRPr lang="de-DE" sz="800" i="1" dirty="0">
              <a:solidFill>
                <a:schemeClr val="bg1"/>
              </a:solidFill>
              <a:latin typeface="TitilliumWeb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75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nhaltsplatzhalter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50" y="1270000"/>
            <a:ext cx="11133601" cy="5222875"/>
          </a:xfr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chemeClr val="accent1"/>
                </a:solidFill>
              </a:rPr>
              <a:t>1 </a:t>
            </a:r>
            <a:r>
              <a:rPr lang="de-DE" dirty="0" smtClean="0"/>
              <a:t>Willkommen in der Matrix</a:t>
            </a:r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10923773" y="6384519"/>
            <a:ext cx="81624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i="1" dirty="0">
                <a:latin typeface="TitilliumWeb" charset="0"/>
              </a:rPr>
              <a:t>© </a:t>
            </a:r>
            <a:r>
              <a:rPr lang="de-DE" sz="800" i="1" dirty="0" smtClean="0">
                <a:latin typeface="TitilliumWeb" charset="0"/>
              </a:rPr>
              <a:t>Edinger  M.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85739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13"/>
          <p:cNvPicPr>
            <a:picLocks noGrp="1" noChangeAspect="1"/>
          </p:cNvPicPr>
          <p:nvPr>
            <p:ph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8114" y="918301"/>
            <a:ext cx="7779488" cy="5573940"/>
          </a:xfr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466202" y="1333849"/>
            <a:ext cx="4412609" cy="5158391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de-DE" b="1" dirty="0" smtClean="0">
                <a:solidFill>
                  <a:srgbClr val="D63D11"/>
                </a:solidFill>
              </a:rPr>
              <a:t>Fähigkeiten</a:t>
            </a:r>
          </a:p>
          <a:p>
            <a:pPr>
              <a:lnSpc>
                <a:spcPct val="110000"/>
              </a:lnSpc>
              <a:buFont typeface="Wingdings" charset="2"/>
              <a:buChar char="§"/>
            </a:pPr>
            <a:r>
              <a:rPr lang="de-DE" sz="2400" dirty="0" smtClean="0"/>
              <a:t>Kenntnis </a:t>
            </a:r>
            <a:r>
              <a:rPr lang="de-DE" sz="2400" dirty="0"/>
              <a:t>der </a:t>
            </a:r>
            <a:r>
              <a:rPr lang="de-DE" sz="2400" dirty="0" smtClean="0"/>
              <a:t>Gefahrenstufen</a:t>
            </a:r>
          </a:p>
          <a:p>
            <a:pPr>
              <a:lnSpc>
                <a:spcPct val="110000"/>
              </a:lnSpc>
              <a:buFont typeface="Wingdings" charset="2"/>
              <a:buChar char="§"/>
            </a:pPr>
            <a:r>
              <a:rPr lang="de-DE" sz="2400" dirty="0" smtClean="0"/>
              <a:t>Einfache Orientierung</a:t>
            </a:r>
          </a:p>
          <a:p>
            <a:pPr>
              <a:lnSpc>
                <a:spcPct val="110000"/>
              </a:lnSpc>
              <a:buFont typeface="Wingdings" charset="2"/>
              <a:buChar char="§"/>
            </a:pPr>
            <a:r>
              <a:rPr lang="de-DE" sz="2400" dirty="0" smtClean="0"/>
              <a:t>Wenig Erfahrung</a:t>
            </a:r>
          </a:p>
          <a:p>
            <a:pPr>
              <a:lnSpc>
                <a:spcPct val="110000"/>
              </a:lnSpc>
              <a:buFont typeface="Wingdings" charset="2"/>
              <a:buChar char="§"/>
            </a:pPr>
            <a:endParaRPr lang="de-DE" sz="2400" dirty="0"/>
          </a:p>
          <a:p>
            <a:pPr marL="0" indent="0">
              <a:lnSpc>
                <a:spcPct val="110000"/>
              </a:lnSpc>
              <a:buNone/>
            </a:pPr>
            <a:r>
              <a:rPr lang="de-DE" sz="2400" dirty="0">
                <a:solidFill>
                  <a:srgbClr val="D63D11"/>
                </a:solidFill>
              </a:rPr>
              <a:t>Empfehlungen</a:t>
            </a:r>
          </a:p>
          <a:p>
            <a:pPr>
              <a:lnSpc>
                <a:spcPct val="110000"/>
              </a:lnSpc>
              <a:buFont typeface="Wingdings" charset="2"/>
              <a:buChar char="§"/>
            </a:pPr>
            <a:r>
              <a:rPr lang="de-DE" sz="2400" dirty="0"/>
              <a:t>Mäßig steiles Gelände</a:t>
            </a:r>
          </a:p>
          <a:p>
            <a:pPr>
              <a:lnSpc>
                <a:spcPct val="110000"/>
              </a:lnSpc>
              <a:buFont typeface="Wingdings" charset="2"/>
              <a:buChar char="§"/>
            </a:pPr>
            <a:r>
              <a:rPr lang="de-DE" sz="2400" dirty="0"/>
              <a:t>Bei allg. sicheren und mehrheitlich günstigen Verhältnissen</a:t>
            </a:r>
          </a:p>
          <a:p>
            <a:pPr>
              <a:lnSpc>
                <a:spcPct val="110000"/>
              </a:lnSpc>
              <a:buFont typeface="Wingdings" charset="2"/>
              <a:buChar char="§"/>
            </a:pPr>
            <a:r>
              <a:rPr lang="de-DE" sz="2400" dirty="0"/>
              <a:t>Geht mit Erfahrenen mit</a:t>
            </a:r>
          </a:p>
          <a:p>
            <a:pPr>
              <a:lnSpc>
                <a:spcPct val="110000"/>
              </a:lnSpc>
              <a:buFont typeface="Wingdings" charset="2"/>
              <a:buChar char="§"/>
            </a:pPr>
            <a:r>
              <a:rPr lang="de-DE" sz="2400" dirty="0"/>
              <a:t>Selbstständig auf bekannten „Modetouren“ unterwegs</a:t>
            </a:r>
          </a:p>
          <a:p>
            <a:pPr>
              <a:lnSpc>
                <a:spcPct val="110000"/>
              </a:lnSpc>
              <a:buFont typeface="Wingdings" charset="2"/>
              <a:buChar char="§"/>
            </a:pPr>
            <a:endParaRPr lang="de-DE" sz="2400" dirty="0" smtClean="0"/>
          </a:p>
          <a:p>
            <a:pPr>
              <a:buFont typeface="Wingdings" charset="2"/>
              <a:buChar char="§"/>
            </a:pPr>
            <a:endParaRPr lang="de-DE" sz="2400" dirty="0"/>
          </a:p>
          <a:p>
            <a:pPr>
              <a:buFont typeface="Wingdings" charset="2"/>
              <a:buChar char="§"/>
            </a:pPr>
            <a:endParaRPr lang="de-DE" sz="2400" dirty="0" smtClean="0"/>
          </a:p>
          <a:p>
            <a:pPr>
              <a:buFont typeface="Wingdings" charset="2"/>
              <a:buChar char="§"/>
            </a:pPr>
            <a:endParaRPr lang="de-DE" sz="2400" dirty="0"/>
          </a:p>
          <a:p>
            <a:pPr>
              <a:buFont typeface="Wingdings" charset="2"/>
              <a:buChar char="§"/>
            </a:pPr>
            <a:endParaRPr lang="de-DE" sz="2400" dirty="0" smtClean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accent1"/>
                </a:solidFill>
              </a:rPr>
              <a:t>1 </a:t>
            </a:r>
            <a:r>
              <a:rPr lang="de-DE" dirty="0" smtClean="0"/>
              <a:t>Matrix </a:t>
            </a:r>
            <a:r>
              <a:rPr lang="de-DE" dirty="0" smtClean="0">
                <a:solidFill>
                  <a:srgbClr val="D63D11"/>
                </a:solidFill>
              </a:rPr>
              <a:t>Einsteiger</a:t>
            </a:r>
            <a:endParaRPr lang="de-DE" dirty="0">
              <a:solidFill>
                <a:srgbClr val="D63D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86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9"/>
          <p:cNvPicPr>
            <a:picLocks noGrp="1" noChangeAspect="1"/>
          </p:cNvPicPr>
          <p:nvPr>
            <p:ph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8339" y="903064"/>
            <a:ext cx="7800753" cy="5589177"/>
          </a:xfr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466202" y="1331013"/>
            <a:ext cx="4387442" cy="5222240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de-DE" b="1" dirty="0" smtClean="0">
                <a:solidFill>
                  <a:srgbClr val="D63D11"/>
                </a:solidFill>
              </a:rPr>
              <a:t>Fähigkeiten</a:t>
            </a:r>
          </a:p>
          <a:p>
            <a:pPr>
              <a:lnSpc>
                <a:spcPct val="110000"/>
              </a:lnSpc>
              <a:buFont typeface="Wingdings" charset="2"/>
              <a:buChar char="§"/>
            </a:pPr>
            <a:r>
              <a:rPr lang="de-DE" sz="2400" dirty="0" smtClean="0"/>
              <a:t>Fähigkeiten des Einsteigers</a:t>
            </a:r>
          </a:p>
          <a:p>
            <a:pPr>
              <a:lnSpc>
                <a:spcPct val="110000"/>
              </a:lnSpc>
              <a:buFont typeface="Wingdings" charset="2"/>
              <a:buChar char="§"/>
            </a:pPr>
            <a:r>
              <a:rPr lang="de-DE" sz="2400" dirty="0" smtClean="0"/>
              <a:t>Grundkenntnisse </a:t>
            </a:r>
            <a:r>
              <a:rPr lang="de-DE" sz="2400" dirty="0"/>
              <a:t>des </a:t>
            </a:r>
            <a:r>
              <a:rPr lang="de-DE" sz="2400" dirty="0" smtClean="0"/>
              <a:t>LLB</a:t>
            </a:r>
          </a:p>
          <a:p>
            <a:pPr>
              <a:lnSpc>
                <a:spcPct val="110000"/>
              </a:lnSpc>
              <a:buFont typeface="Wingdings" charset="2"/>
              <a:buChar char="§"/>
            </a:pPr>
            <a:r>
              <a:rPr lang="de-DE" sz="2400" dirty="0" smtClean="0"/>
              <a:t>Erkennen </a:t>
            </a:r>
            <a:r>
              <a:rPr lang="de-DE" sz="2400" dirty="0"/>
              <a:t>von </a:t>
            </a:r>
            <a:r>
              <a:rPr lang="de-DE" sz="2400" dirty="0" smtClean="0"/>
              <a:t>Geländefallen</a:t>
            </a:r>
          </a:p>
          <a:p>
            <a:pPr>
              <a:lnSpc>
                <a:spcPct val="110000"/>
              </a:lnSpc>
              <a:buFont typeface="Wingdings" charset="2"/>
              <a:buChar char="§"/>
            </a:pPr>
            <a:r>
              <a:rPr lang="de-DE" sz="2400" dirty="0" smtClean="0"/>
              <a:t>Wissen </a:t>
            </a:r>
            <a:r>
              <a:rPr lang="de-DE" sz="2400" dirty="0"/>
              <a:t>um typische </a:t>
            </a:r>
            <a:r>
              <a:rPr lang="de-DE" sz="2400" dirty="0" smtClean="0"/>
              <a:t>Lawinensituationen</a:t>
            </a:r>
          </a:p>
          <a:p>
            <a:pPr>
              <a:lnSpc>
                <a:spcPct val="110000"/>
              </a:lnSpc>
              <a:buFont typeface="Wingdings" charset="2"/>
              <a:buChar char="§"/>
            </a:pPr>
            <a:r>
              <a:rPr lang="de-DE" sz="2400" dirty="0" smtClean="0"/>
              <a:t>Gute Orientierung</a:t>
            </a:r>
          </a:p>
          <a:p>
            <a:pPr>
              <a:lnSpc>
                <a:spcPct val="110000"/>
              </a:lnSpc>
              <a:buFont typeface="Wingdings" charset="2"/>
              <a:buChar char="§"/>
            </a:pPr>
            <a:endParaRPr lang="de-DE" sz="2400" dirty="0"/>
          </a:p>
          <a:p>
            <a:pPr marL="0" indent="0">
              <a:lnSpc>
                <a:spcPct val="110000"/>
              </a:lnSpc>
              <a:buNone/>
            </a:pPr>
            <a:r>
              <a:rPr lang="de-DE" sz="2400" dirty="0">
                <a:solidFill>
                  <a:srgbClr val="D63D11"/>
                </a:solidFill>
              </a:rPr>
              <a:t>Empfehlungen</a:t>
            </a:r>
          </a:p>
          <a:p>
            <a:pPr>
              <a:lnSpc>
                <a:spcPct val="110000"/>
              </a:lnSpc>
              <a:buFont typeface="Wingdings" charset="2"/>
              <a:buChar char="§"/>
            </a:pPr>
            <a:r>
              <a:rPr lang="de-DE" sz="2400" dirty="0"/>
              <a:t>Mäßig steiles Gelände</a:t>
            </a:r>
          </a:p>
          <a:p>
            <a:pPr>
              <a:lnSpc>
                <a:spcPct val="110000"/>
              </a:lnSpc>
              <a:buFont typeface="Wingdings" charset="2"/>
              <a:buChar char="§"/>
            </a:pPr>
            <a:r>
              <a:rPr lang="de-DE" sz="2400" dirty="0" smtClean="0"/>
              <a:t>Bis </a:t>
            </a:r>
            <a:r>
              <a:rPr lang="de-DE" sz="2400" dirty="0"/>
              <a:t>zu teilweise ungünstigen und allgemein ungünstigen Verhältnissen</a:t>
            </a:r>
          </a:p>
          <a:p>
            <a:pPr>
              <a:lnSpc>
                <a:spcPct val="110000"/>
              </a:lnSpc>
              <a:buFont typeface="Wingdings" charset="2"/>
              <a:buChar char="§"/>
            </a:pPr>
            <a:endParaRPr lang="de-DE" sz="24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accent1"/>
                </a:solidFill>
              </a:rPr>
              <a:t>1 </a:t>
            </a:r>
            <a:r>
              <a:rPr lang="de-DE" dirty="0" smtClean="0"/>
              <a:t>Matrix </a:t>
            </a:r>
            <a:r>
              <a:rPr lang="de-DE" dirty="0" smtClean="0">
                <a:solidFill>
                  <a:srgbClr val="D63D11"/>
                </a:solidFill>
              </a:rPr>
              <a:t>Mäßig Fortgeschrittener</a:t>
            </a:r>
            <a:endParaRPr lang="de-DE" dirty="0">
              <a:solidFill>
                <a:srgbClr val="D63D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67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7"/>
          <p:cNvPicPr>
            <a:picLocks noGrp="1" noChangeAspect="1"/>
          </p:cNvPicPr>
          <p:nvPr>
            <p:ph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517" y="895751"/>
            <a:ext cx="3608930" cy="2585770"/>
          </a:xfr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60341" y="3429000"/>
            <a:ext cx="5193171" cy="306324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de-DE" sz="3400" b="1" dirty="0" smtClean="0">
                <a:solidFill>
                  <a:srgbClr val="002B40"/>
                </a:solidFill>
              </a:rPr>
              <a:t>Fortgeschrittener</a:t>
            </a:r>
          </a:p>
          <a:p>
            <a:pPr marL="0" indent="0">
              <a:buNone/>
            </a:pPr>
            <a:r>
              <a:rPr lang="de-DE" sz="2000" b="1" dirty="0" smtClean="0">
                <a:solidFill>
                  <a:srgbClr val="D63D11"/>
                </a:solidFill>
              </a:rPr>
              <a:t>Fähigkeiten</a:t>
            </a:r>
          </a:p>
          <a:p>
            <a:pPr>
              <a:buFont typeface="Wingdings" charset="2"/>
              <a:buChar char="§"/>
            </a:pPr>
            <a:r>
              <a:rPr lang="de-DE" sz="2000" dirty="0" smtClean="0"/>
              <a:t>Fähigkeiten des Mäßig Fortgeschrittenen</a:t>
            </a:r>
          </a:p>
          <a:p>
            <a:pPr>
              <a:buFont typeface="Wingdings" charset="2"/>
              <a:buChar char="§"/>
            </a:pPr>
            <a:r>
              <a:rPr lang="de-DE" sz="2000" dirty="0" smtClean="0"/>
              <a:t>Erkennen </a:t>
            </a:r>
            <a:r>
              <a:rPr lang="de-DE" sz="2000" dirty="0"/>
              <a:t>von lawinenrelevanten </a:t>
            </a:r>
            <a:r>
              <a:rPr lang="de-DE" sz="2000" dirty="0" smtClean="0"/>
              <a:t>Gefahrenzeichen</a:t>
            </a:r>
          </a:p>
          <a:p>
            <a:pPr>
              <a:buFont typeface="Wingdings" charset="2"/>
              <a:buChar char="§"/>
            </a:pPr>
            <a:r>
              <a:rPr lang="de-DE" sz="2000" dirty="0" smtClean="0"/>
              <a:t>Grundkenntnisse </a:t>
            </a:r>
            <a:r>
              <a:rPr lang="de-DE" sz="2000" dirty="0"/>
              <a:t>der Schneedecke (erkennt gebundenen Schnee</a:t>
            </a:r>
            <a:r>
              <a:rPr lang="de-DE" sz="2000" dirty="0" smtClean="0"/>
              <a:t>)</a:t>
            </a:r>
          </a:p>
          <a:p>
            <a:pPr>
              <a:buFont typeface="Wingdings" charset="2"/>
              <a:buChar char="§"/>
            </a:pPr>
            <a:r>
              <a:rPr lang="de-DE" sz="2000" dirty="0" smtClean="0"/>
              <a:t>Sichere Skitechnik</a:t>
            </a:r>
          </a:p>
          <a:p>
            <a:pPr marL="0" indent="0">
              <a:buNone/>
            </a:pPr>
            <a:r>
              <a:rPr lang="de-DE" sz="2000" dirty="0">
                <a:solidFill>
                  <a:srgbClr val="D63D11"/>
                </a:solidFill>
              </a:rPr>
              <a:t>Empfehlungen</a:t>
            </a:r>
          </a:p>
          <a:p>
            <a:pPr>
              <a:buFont typeface="Wingdings" charset="2"/>
              <a:buChar char="§"/>
            </a:pPr>
            <a:r>
              <a:rPr lang="de-DE" sz="2000" dirty="0" smtClean="0"/>
              <a:t>Auch </a:t>
            </a:r>
            <a:r>
              <a:rPr lang="de-DE" sz="2000" dirty="0"/>
              <a:t>über 30° unterwegs</a:t>
            </a:r>
          </a:p>
          <a:p>
            <a:pPr>
              <a:buFont typeface="Wingdings" charset="2"/>
              <a:buChar char="§"/>
            </a:pPr>
            <a:r>
              <a:rPr lang="de-DE" sz="2000" dirty="0" smtClean="0"/>
              <a:t>Bei </a:t>
            </a:r>
            <a:r>
              <a:rPr lang="de-DE" sz="2000" dirty="0"/>
              <a:t>allg. sicheren und mehrheitlich günstigen Verhältnissen</a:t>
            </a:r>
          </a:p>
          <a:p>
            <a:pPr>
              <a:buFont typeface="Wingdings" charset="2"/>
              <a:buChar char="§"/>
            </a:pPr>
            <a:endParaRPr lang="de-DE" sz="24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accent1"/>
                </a:solidFill>
              </a:rPr>
              <a:t>1 </a:t>
            </a:r>
            <a:r>
              <a:rPr lang="de-DE" dirty="0"/>
              <a:t>Matrix </a:t>
            </a:r>
            <a:r>
              <a:rPr lang="de-DE" dirty="0" smtClean="0">
                <a:solidFill>
                  <a:srgbClr val="D63D11"/>
                </a:solidFill>
              </a:rPr>
              <a:t>Fortgeschrittener &amp; Profi</a:t>
            </a:r>
            <a:endParaRPr lang="de-DE" dirty="0">
              <a:solidFill>
                <a:srgbClr val="D63D11"/>
              </a:solidFill>
            </a:endParaRPr>
          </a:p>
        </p:txBody>
      </p:sp>
      <p:pic>
        <p:nvPicPr>
          <p:cNvPr id="8" name="Inhaltsplatzhalter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3804" y="895749"/>
            <a:ext cx="3689969" cy="2643833"/>
          </a:xfrm>
          <a:prstGeom prst="rect">
            <a:avLst/>
          </a:prstGeom>
        </p:spPr>
      </p:pic>
      <p:sp>
        <p:nvSpPr>
          <p:cNvPr id="9" name="Inhaltsplatzhalter 2"/>
          <p:cNvSpPr txBox="1">
            <a:spLocks/>
          </p:cNvSpPr>
          <p:nvPr/>
        </p:nvSpPr>
        <p:spPr>
          <a:xfrm>
            <a:off x="6425494" y="3429000"/>
            <a:ext cx="5193171" cy="2955519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3400" dirty="0" smtClean="0">
                <a:solidFill>
                  <a:srgbClr val="002B40"/>
                </a:solidFill>
              </a:rPr>
              <a:t>Profi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DE" sz="2000" dirty="0" smtClean="0">
                <a:solidFill>
                  <a:srgbClr val="D63D11"/>
                </a:solidFill>
              </a:rPr>
              <a:t>Fähigkeiten</a:t>
            </a:r>
          </a:p>
          <a:p>
            <a:pPr>
              <a:buFont typeface="Wingdings" charset="2"/>
              <a:buChar char="§"/>
            </a:pPr>
            <a:r>
              <a:rPr lang="de-DE" sz="2000" dirty="0"/>
              <a:t>Fähigkeiten des Fortgeschrittenen</a:t>
            </a:r>
          </a:p>
          <a:p>
            <a:pPr>
              <a:buFont typeface="Wingdings" charset="2"/>
              <a:buChar char="§"/>
            </a:pPr>
            <a:r>
              <a:rPr lang="de-DE" sz="2000" dirty="0" smtClean="0"/>
              <a:t>Selbstständige </a:t>
            </a:r>
            <a:r>
              <a:rPr lang="de-DE" sz="2000" dirty="0"/>
              <a:t>Bewertung der lokalen Lawinengefahr</a:t>
            </a:r>
          </a:p>
          <a:p>
            <a:pPr>
              <a:buFont typeface="Wingdings" charset="2"/>
              <a:buChar char="§"/>
            </a:pPr>
            <a:r>
              <a:rPr lang="de-DE" sz="2000" dirty="0" smtClean="0"/>
              <a:t>Fundiertes </a:t>
            </a:r>
            <a:r>
              <a:rPr lang="de-DE" sz="2000" dirty="0"/>
              <a:t>Wissen über Schneedeckenaufbau und Prozesse in der Schneedecke</a:t>
            </a:r>
          </a:p>
          <a:p>
            <a:pPr>
              <a:buFont typeface="Wingdings" charset="2"/>
              <a:buChar char="§"/>
            </a:pPr>
            <a:r>
              <a:rPr lang="de-DE" sz="2000" dirty="0" smtClean="0"/>
              <a:t>Interpretation </a:t>
            </a:r>
            <a:r>
              <a:rPr lang="de-DE" sz="2000" dirty="0"/>
              <a:t>von Schneedeckenuntersuchungen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DE" sz="2000" dirty="0" smtClean="0">
                <a:solidFill>
                  <a:srgbClr val="D63D11"/>
                </a:solidFill>
              </a:rPr>
              <a:t>Empfehlungen</a:t>
            </a:r>
          </a:p>
          <a:p>
            <a:pPr>
              <a:buFont typeface="Wingdings" charset="2"/>
              <a:buChar char="§"/>
            </a:pPr>
            <a:r>
              <a:rPr lang="de-DE" sz="2000" dirty="0"/>
              <a:t>Auch über 30° unterwegs</a:t>
            </a:r>
          </a:p>
          <a:p>
            <a:pPr>
              <a:buFont typeface="Wingdings" charset="2"/>
              <a:buChar char="§"/>
            </a:pPr>
            <a:r>
              <a:rPr lang="de-DE" sz="2000" dirty="0" smtClean="0"/>
              <a:t>Bis </a:t>
            </a:r>
            <a:r>
              <a:rPr lang="de-DE" sz="2000" dirty="0"/>
              <a:t>zu teilweise ungünstigen und allgemein ungünstigen Verhältnissen</a:t>
            </a:r>
          </a:p>
          <a:p>
            <a:pPr>
              <a:buFont typeface="Wingdings" charset="2"/>
              <a:buChar char="§"/>
            </a:pP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128418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947" y="897058"/>
            <a:ext cx="13626757" cy="5960941"/>
          </a:xfrm>
          <a:prstGeom prst="rect">
            <a:avLst/>
          </a:prstGeom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>
                <a:solidFill>
                  <a:srgbClr val="D63D11"/>
                </a:solidFill>
              </a:rPr>
              <a:t>2 </a:t>
            </a:r>
            <a:r>
              <a:rPr lang="de-AT" dirty="0"/>
              <a:t>Notfallausrüstung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6464595" y="1182693"/>
            <a:ext cx="5380659" cy="5407636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de-AT" sz="1800" dirty="0">
                <a:solidFill>
                  <a:srgbClr val="D63D11"/>
                </a:solidFill>
              </a:rPr>
              <a:t>Standard-Notfallausrüstung – </a:t>
            </a:r>
            <a:r>
              <a:rPr lang="de-AT" sz="1800" dirty="0" smtClean="0">
                <a:solidFill>
                  <a:srgbClr val="D63D11"/>
                </a:solidFill>
              </a:rPr>
              <a:t>Orten </a:t>
            </a:r>
            <a:r>
              <a:rPr lang="de-AT" sz="1800" dirty="0">
                <a:solidFill>
                  <a:srgbClr val="D63D11"/>
                </a:solidFill>
              </a:rPr>
              <a:t>und Bergen </a:t>
            </a:r>
          </a:p>
          <a:p>
            <a:pPr>
              <a:lnSpc>
                <a:spcPct val="120000"/>
              </a:lnSpc>
              <a:buFont typeface="Wingdings" charset="2"/>
              <a:buChar char="§"/>
            </a:pPr>
            <a:r>
              <a:rPr lang="de-AT" sz="1800" dirty="0" err="1" smtClean="0"/>
              <a:t>Lawinenverschüt­tet­en­suchgerät</a:t>
            </a:r>
            <a:r>
              <a:rPr lang="de-AT" sz="1800" dirty="0" smtClean="0"/>
              <a:t> </a:t>
            </a:r>
            <a:br>
              <a:rPr lang="de-AT" sz="1800" dirty="0" smtClean="0"/>
            </a:br>
            <a:r>
              <a:rPr lang="de-AT" sz="1800" dirty="0" smtClean="0"/>
              <a:t>(</a:t>
            </a:r>
            <a:r>
              <a:rPr lang="de-AT" sz="1800" dirty="0"/>
              <a:t>LVS)-Gerät</a:t>
            </a:r>
          </a:p>
          <a:p>
            <a:pPr>
              <a:lnSpc>
                <a:spcPct val="120000"/>
              </a:lnSpc>
              <a:buFont typeface="Wingdings" charset="2"/>
              <a:buChar char="§"/>
            </a:pPr>
            <a:r>
              <a:rPr lang="de-AT" sz="1800" dirty="0" smtClean="0"/>
              <a:t>Schaufel </a:t>
            </a:r>
            <a:r>
              <a:rPr lang="de-AT" sz="1800" dirty="0"/>
              <a:t>mit Teleskopstiel</a:t>
            </a:r>
          </a:p>
          <a:p>
            <a:pPr>
              <a:lnSpc>
                <a:spcPct val="120000"/>
              </a:lnSpc>
              <a:buFont typeface="Wingdings" charset="2"/>
              <a:buChar char="§"/>
            </a:pPr>
            <a:r>
              <a:rPr lang="de-AT" sz="1800" dirty="0" smtClean="0"/>
              <a:t>Sonde</a:t>
            </a:r>
            <a:endParaRPr lang="de-AT" sz="1800" dirty="0"/>
          </a:p>
          <a:p>
            <a:pPr>
              <a:lnSpc>
                <a:spcPct val="120000"/>
              </a:lnSpc>
              <a:buFont typeface="Wingdings" charset="2"/>
              <a:buChar char="§"/>
            </a:pPr>
            <a:r>
              <a:rPr lang="de-AT" sz="1800" dirty="0" smtClean="0"/>
              <a:t>Mobiltelefon</a:t>
            </a:r>
            <a:endParaRPr lang="de-AT" sz="1800" dirty="0"/>
          </a:p>
          <a:p>
            <a:pPr>
              <a:lnSpc>
                <a:spcPct val="120000"/>
              </a:lnSpc>
              <a:buFont typeface="Wingdings" charset="2"/>
              <a:buChar char="§"/>
            </a:pPr>
            <a:r>
              <a:rPr lang="de-AT" sz="1800" dirty="0" smtClean="0"/>
              <a:t>Erste </a:t>
            </a:r>
            <a:r>
              <a:rPr lang="de-AT" sz="1800" dirty="0"/>
              <a:t>Hilfe-Paket</a:t>
            </a:r>
          </a:p>
          <a:p>
            <a:pPr>
              <a:lnSpc>
                <a:spcPct val="120000"/>
              </a:lnSpc>
              <a:buFont typeface="Wingdings" charset="2"/>
              <a:buChar char="§"/>
            </a:pPr>
            <a:r>
              <a:rPr lang="de-AT" sz="1800" dirty="0" err="1" smtClean="0"/>
              <a:t>Biwaksack</a:t>
            </a:r>
            <a:r>
              <a:rPr lang="de-AT" sz="1800" dirty="0" smtClean="0"/>
              <a:t> </a:t>
            </a:r>
            <a:r>
              <a:rPr lang="de-AT" sz="1800" dirty="0"/>
              <a:t>(2-Personen)</a:t>
            </a:r>
          </a:p>
          <a:p>
            <a:pPr>
              <a:lnSpc>
                <a:spcPct val="120000"/>
              </a:lnSpc>
              <a:buFont typeface="Wingdings" charset="2"/>
              <a:buChar char="§"/>
            </a:pPr>
            <a:r>
              <a:rPr lang="de-AT" sz="1800" dirty="0" err="1" smtClean="0"/>
              <a:t>Reepschnur</a:t>
            </a:r>
            <a:endParaRPr lang="de-AT" sz="1800" dirty="0"/>
          </a:p>
          <a:p>
            <a:pPr marL="0" indent="0">
              <a:lnSpc>
                <a:spcPct val="120000"/>
              </a:lnSpc>
              <a:buNone/>
            </a:pPr>
            <a:r>
              <a:rPr lang="de-AT" sz="1800" dirty="0" smtClean="0">
                <a:solidFill>
                  <a:srgbClr val="D63D11"/>
                </a:solidFill>
              </a:rPr>
              <a:t>Zusätzliche </a:t>
            </a:r>
            <a:r>
              <a:rPr lang="de-AT" sz="1800" dirty="0">
                <a:solidFill>
                  <a:srgbClr val="D63D11"/>
                </a:solidFill>
              </a:rPr>
              <a:t>Empfehlung – Vorbeugen </a:t>
            </a:r>
          </a:p>
          <a:p>
            <a:pPr>
              <a:lnSpc>
                <a:spcPct val="120000"/>
              </a:lnSpc>
              <a:buFont typeface="Wingdings" charset="2"/>
              <a:buChar char="§"/>
            </a:pPr>
            <a:r>
              <a:rPr lang="de-AT" sz="1800" dirty="0" smtClean="0"/>
              <a:t>Lawinen-Airbag-System</a:t>
            </a:r>
          </a:p>
          <a:p>
            <a:pPr>
              <a:lnSpc>
                <a:spcPct val="120000"/>
              </a:lnSpc>
              <a:buFont typeface="Wingdings" charset="2"/>
              <a:buChar char="§"/>
            </a:pPr>
            <a:r>
              <a:rPr lang="de-AT" sz="1800" dirty="0" smtClean="0"/>
              <a:t>Helm, </a:t>
            </a:r>
            <a:r>
              <a:rPr lang="de-AT" sz="1800" dirty="0" err="1" smtClean="0"/>
              <a:t>Recco</a:t>
            </a:r>
            <a:r>
              <a:rPr lang="de-AT" sz="1800" dirty="0" smtClean="0"/>
              <a:t>, </a:t>
            </a:r>
            <a:r>
              <a:rPr lang="de-AT" sz="1800" dirty="0" err="1" smtClean="0"/>
              <a:t>Avalung</a:t>
            </a:r>
            <a:endParaRPr lang="de-AT" sz="1800" dirty="0"/>
          </a:p>
        </p:txBody>
      </p:sp>
      <p:sp>
        <p:nvSpPr>
          <p:cNvPr id="8" name="Rechteck 7"/>
          <p:cNvSpPr/>
          <p:nvPr/>
        </p:nvSpPr>
        <p:spPr>
          <a:xfrm>
            <a:off x="102898" y="6374885"/>
            <a:ext cx="51488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i="1" dirty="0">
                <a:latin typeface="TitilliumWeb" charset="0"/>
              </a:rPr>
              <a:t>© </a:t>
            </a:r>
            <a:r>
              <a:rPr lang="de-DE" sz="800" i="1" dirty="0" smtClean="0">
                <a:latin typeface="TitilliumWeb" charset="0"/>
              </a:rPr>
              <a:t>Pieps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18669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>
                <a:solidFill>
                  <a:srgbClr val="D63D11"/>
                </a:solidFill>
              </a:rPr>
              <a:t>2 </a:t>
            </a:r>
            <a:r>
              <a:rPr lang="de-AT" dirty="0"/>
              <a:t>Notfallausrüstung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360341" y="3636335"/>
            <a:ext cx="3625284" cy="2898689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buFont typeface="Wingdings" charset="2"/>
              <a:buChar char="§"/>
            </a:pPr>
            <a:r>
              <a:rPr lang="de-AT" sz="2400" dirty="0" smtClean="0">
                <a:solidFill>
                  <a:srgbClr val="D63D11"/>
                </a:solidFill>
              </a:rPr>
              <a:t>Packe in Ruhe am Abend vor der Tour</a:t>
            </a:r>
            <a:r>
              <a:rPr lang="de-AT" sz="2400" dirty="0" smtClean="0">
                <a:solidFill>
                  <a:srgbClr val="002B40"/>
                </a:solidFill>
              </a:rPr>
              <a:t> deinen Rucksack und kontrolliere die Ausrüstung auf Vollständigkeit und Funktionstüchtigkeit.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288401"/>
            <a:ext cx="12192000" cy="5717401"/>
          </a:xfrm>
          <a:prstGeom prst="rect">
            <a:avLst/>
          </a:prstGeom>
        </p:spPr>
      </p:pic>
      <p:sp>
        <p:nvSpPr>
          <p:cNvPr id="9" name="Inhaltsplatzhalter 5"/>
          <p:cNvSpPr txBox="1">
            <a:spLocks/>
          </p:cNvSpPr>
          <p:nvPr/>
        </p:nvSpPr>
        <p:spPr>
          <a:xfrm>
            <a:off x="4190164" y="3601812"/>
            <a:ext cx="3926314" cy="32561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Font typeface="Wingdings" charset="2"/>
              <a:buChar char="§"/>
            </a:pPr>
            <a:r>
              <a:rPr lang="de-AT" sz="2400" dirty="0" smtClean="0">
                <a:solidFill>
                  <a:srgbClr val="002B40"/>
                </a:solidFill>
              </a:rPr>
              <a:t>Nur ein Retter, der die </a:t>
            </a:r>
            <a:r>
              <a:rPr lang="de-AT" sz="2400" dirty="0" smtClean="0">
                <a:solidFill>
                  <a:srgbClr val="D63D11"/>
                </a:solidFill>
              </a:rPr>
              <a:t>Notfallausrüstung anwenden</a:t>
            </a:r>
            <a:r>
              <a:rPr lang="de-AT" sz="2400" dirty="0" smtClean="0">
                <a:solidFill>
                  <a:srgbClr val="002B40"/>
                </a:solidFill>
              </a:rPr>
              <a:t> kann, hat eine Chance die Kameradenrettung innerhalb von 15 Minuten erfolgreich durchführen zu können!</a:t>
            </a:r>
          </a:p>
        </p:txBody>
      </p:sp>
      <p:sp>
        <p:nvSpPr>
          <p:cNvPr id="10" name="Inhaltsplatzhalter 5"/>
          <p:cNvSpPr txBox="1">
            <a:spLocks/>
          </p:cNvSpPr>
          <p:nvPr/>
        </p:nvSpPr>
        <p:spPr>
          <a:xfrm>
            <a:off x="8276734" y="3623476"/>
            <a:ext cx="3601040" cy="30318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Font typeface="Wingdings" charset="2"/>
              <a:buChar char="§"/>
            </a:pPr>
            <a:r>
              <a:rPr lang="de-AT" sz="2400" dirty="0" smtClean="0">
                <a:solidFill>
                  <a:srgbClr val="002B40"/>
                </a:solidFill>
              </a:rPr>
              <a:t>Mindestens ebenso wichtig wie ein leistungsfähiges LVS-Gerät ist allerdings das sichere </a:t>
            </a:r>
            <a:r>
              <a:rPr lang="de-AT" sz="2400" dirty="0" smtClean="0">
                <a:solidFill>
                  <a:srgbClr val="D63D11"/>
                </a:solidFill>
              </a:rPr>
              <a:t>Beherrschen des Gerätes auch in Stresssituationen</a:t>
            </a:r>
            <a:r>
              <a:rPr lang="de-AT" sz="2400" dirty="0" smtClean="0">
                <a:solidFill>
                  <a:srgbClr val="002B4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104611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97475"/>
            <a:ext cx="12810959" cy="6007660"/>
          </a:xfrm>
          <a:prstGeom prst="rect">
            <a:avLst/>
          </a:prstGeom>
        </p:spPr>
      </p:pic>
      <p:pic>
        <p:nvPicPr>
          <p:cNvPr id="4" name="Inhaltsplatzhalter 4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669"/>
          <a:stretch/>
        </p:blipFill>
        <p:spPr>
          <a:xfrm>
            <a:off x="360341" y="1685404"/>
            <a:ext cx="6593775" cy="4140000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>
                <a:solidFill>
                  <a:srgbClr val="D63D11"/>
                </a:solidFill>
              </a:rPr>
              <a:t>3 </a:t>
            </a:r>
            <a:r>
              <a:rPr lang="de-AT" dirty="0"/>
              <a:t>Notfall</a:t>
            </a:r>
          </a:p>
        </p:txBody>
      </p:sp>
      <p:sp>
        <p:nvSpPr>
          <p:cNvPr id="6" name="Inhaltsplatzhalter 1"/>
          <p:cNvSpPr txBox="1">
            <a:spLocks/>
          </p:cNvSpPr>
          <p:nvPr/>
        </p:nvSpPr>
        <p:spPr>
          <a:xfrm>
            <a:off x="6954116" y="1912690"/>
            <a:ext cx="4815638" cy="46550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>
                <a:solidFill>
                  <a:schemeClr val="bg1"/>
                </a:solidFill>
              </a:rPr>
              <a:t>Absolut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D63D11"/>
                </a:solidFill>
              </a:rPr>
              <a:t>lebensbedrohliches</a:t>
            </a:r>
            <a:r>
              <a:rPr lang="de-DE" dirty="0" smtClean="0"/>
              <a:t> </a:t>
            </a:r>
            <a:r>
              <a:rPr lang="de-DE" dirty="0" smtClean="0">
                <a:solidFill>
                  <a:schemeClr val="bg1"/>
                </a:solidFill>
              </a:rPr>
              <a:t>Ereignis</a:t>
            </a:r>
          </a:p>
          <a:p>
            <a:r>
              <a:rPr lang="de-DE" dirty="0" smtClean="0">
                <a:solidFill>
                  <a:schemeClr val="bg1"/>
                </a:solidFill>
              </a:rPr>
              <a:t>Österr. Durchschnitt: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>
                <a:solidFill>
                  <a:srgbClr val="D63D11"/>
                </a:solidFill>
              </a:rPr>
              <a:t>26 Lawinentote</a:t>
            </a:r>
            <a:r>
              <a:rPr lang="de-DE" dirty="0" smtClean="0">
                <a:solidFill>
                  <a:srgbClr val="002B40"/>
                </a:solidFill>
              </a:rPr>
              <a:t>/Jahr</a:t>
            </a:r>
          </a:p>
          <a:p>
            <a:r>
              <a:rPr lang="de-DE" dirty="0">
                <a:solidFill>
                  <a:schemeClr val="bg1"/>
                </a:solidFill>
              </a:rPr>
              <a:t>Häufigste Todesursache ist </a:t>
            </a:r>
            <a:r>
              <a:rPr lang="de-DE" dirty="0" smtClean="0">
                <a:solidFill>
                  <a:srgbClr val="D63D11"/>
                </a:solidFill>
              </a:rPr>
              <a:t>Ersticken</a:t>
            </a:r>
          </a:p>
          <a:p>
            <a:r>
              <a:rPr lang="de-DE" dirty="0" smtClean="0">
                <a:solidFill>
                  <a:schemeClr val="bg1"/>
                </a:solidFill>
              </a:rPr>
              <a:t>Rettung </a:t>
            </a:r>
            <a:r>
              <a:rPr lang="de-DE" dirty="0">
                <a:solidFill>
                  <a:schemeClr val="bg1"/>
                </a:solidFill>
              </a:rPr>
              <a:t>von verschütteten Personen ist ein </a:t>
            </a:r>
            <a:r>
              <a:rPr lang="de-DE" dirty="0" smtClean="0">
                <a:solidFill>
                  <a:srgbClr val="D63D11"/>
                </a:solidFill>
              </a:rPr>
              <a:t>Wettlauf mit der Zeit</a:t>
            </a:r>
            <a:endParaRPr lang="de-DE" dirty="0">
              <a:solidFill>
                <a:srgbClr val="D63D11"/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360341" y="6368234"/>
            <a:ext cx="73930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i="1" dirty="0">
                <a:solidFill>
                  <a:schemeClr val="bg1"/>
                </a:solidFill>
                <a:latin typeface="TitilliumWeb" charset="0"/>
              </a:rPr>
              <a:t>© </a:t>
            </a:r>
            <a:r>
              <a:rPr lang="de-DE" sz="800" i="1" smtClean="0">
                <a:solidFill>
                  <a:schemeClr val="bg1"/>
                </a:solidFill>
                <a:latin typeface="TitilliumWeb" charset="0"/>
              </a:rPr>
              <a:t>Edlinger  </a:t>
            </a:r>
            <a:r>
              <a:rPr lang="de-DE" sz="800" i="1" smtClean="0">
                <a:solidFill>
                  <a:schemeClr val="bg1"/>
                </a:solidFill>
                <a:latin typeface="TitilliumWeb" charset="0"/>
              </a:rPr>
              <a:t>U.</a:t>
            </a:r>
            <a:r>
              <a:rPr lang="de-DE" sz="800" i="1" smtClean="0">
                <a:latin typeface="TitilliumWeb" charset="0"/>
              </a:rPr>
              <a:t>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79852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3-Master">
  <a:themeElements>
    <a:clrScheme name="W3">
      <a:dk1>
        <a:srgbClr val="002B40"/>
      </a:dk1>
      <a:lt1>
        <a:srgbClr val="FFFFFF"/>
      </a:lt1>
      <a:dk2>
        <a:srgbClr val="002B40"/>
      </a:dk2>
      <a:lt2>
        <a:srgbClr val="EEECE1"/>
      </a:lt2>
      <a:accent1>
        <a:srgbClr val="D62400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70C0F"/>
      </a:hlink>
      <a:folHlink>
        <a:srgbClr val="C70C0F"/>
      </a:folHlink>
    </a:clrScheme>
    <a:fontScheme name="W3">
      <a:majorFont>
        <a:latin typeface="Titillium Web"/>
        <a:ea typeface=""/>
        <a:cs typeface=""/>
      </a:majorFont>
      <a:minorFont>
        <a:latin typeface="Titillium Web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735</Words>
  <Application>Microsoft Macintosh PowerPoint</Application>
  <PresentationFormat>Breitbild</PresentationFormat>
  <Paragraphs>196</Paragraphs>
  <Slides>25</Slides>
  <Notes>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25</vt:i4>
      </vt:variant>
    </vt:vector>
  </HeadingPairs>
  <TitlesOfParts>
    <vt:vector size="31" baseType="lpstr">
      <vt:lpstr>Calibri</vt:lpstr>
      <vt:lpstr>Titillium Web</vt:lpstr>
      <vt:lpstr>TitilliumWeb</vt:lpstr>
      <vt:lpstr>Wingdings</vt:lpstr>
      <vt:lpstr>Arial</vt:lpstr>
      <vt:lpstr>W3-Master</vt:lpstr>
      <vt:lpstr>PowerPoint-Präsentation</vt:lpstr>
      <vt:lpstr>Basics für Wintersportler</vt:lpstr>
      <vt:lpstr>1 Willkommen in der Matrix</vt:lpstr>
      <vt:lpstr>1 Matrix Einsteiger</vt:lpstr>
      <vt:lpstr>1 Matrix Mäßig Fortgeschrittener</vt:lpstr>
      <vt:lpstr>1 Matrix Fortgeschrittener &amp; Profi</vt:lpstr>
      <vt:lpstr>2 Notfallausrüstung</vt:lpstr>
      <vt:lpstr>2 Notfallausrüstung</vt:lpstr>
      <vt:lpstr>3 Notfall</vt:lpstr>
      <vt:lpstr>3 Notfall Ablaufschema</vt:lpstr>
      <vt:lpstr>3 Notfall Ablauf</vt:lpstr>
      <vt:lpstr>4 Lawinenlagebericht</vt:lpstr>
      <vt:lpstr>4 Lawinenlagebericht Typische Lawinensituationen</vt:lpstr>
      <vt:lpstr>5 Standardmaßnahmen </vt:lpstr>
      <vt:lpstr>5 Standardmaßnahmen Standards auf Tour 1</vt:lpstr>
      <vt:lpstr>5 Standardmaßnahmen Standards auf Tour 2</vt:lpstr>
      <vt:lpstr>6 Gelände</vt:lpstr>
      <vt:lpstr>6 Gelände Hangneigung</vt:lpstr>
      <vt:lpstr>6 Gelände Exposition, Höhe, Formen</vt:lpstr>
      <vt:lpstr>7 Geländefallen</vt:lpstr>
      <vt:lpstr>8 Schneebrettlawine</vt:lpstr>
      <vt:lpstr>10 Windzeichen</vt:lpstr>
      <vt:lpstr>11 Alarmzeichen</vt:lpstr>
      <vt:lpstr>12 Faktor Mensch</vt:lpstr>
      <vt:lpstr>PowerPoint-Präsentation</vt:lpstr>
    </vt:vector>
  </TitlesOfParts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ullin</dc:creator>
  <cp:lastModifiedBy>Martin Edlinger</cp:lastModifiedBy>
  <cp:revision>144</cp:revision>
  <cp:lastPrinted>2016-10-20T18:21:15Z</cp:lastPrinted>
  <dcterms:created xsi:type="dcterms:W3CDTF">2016-10-17T08:41:26Z</dcterms:created>
  <dcterms:modified xsi:type="dcterms:W3CDTF">2017-01-04T16:46:52Z</dcterms:modified>
</cp:coreProperties>
</file>