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4"/>
  </p:notesMasterIdLst>
  <p:sldIdLst>
    <p:sldId id="266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274" r:id="rId12"/>
    <p:sldId id="28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40"/>
    <a:srgbClr val="D63D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93" autoAdjust="0"/>
    <p:restoredTop sz="89195"/>
  </p:normalViewPr>
  <p:slideViewPr>
    <p:cSldViewPr snapToGrid="0">
      <p:cViewPr>
        <p:scale>
          <a:sx n="110" d="100"/>
          <a:sy n="110" d="100"/>
        </p:scale>
        <p:origin x="3112" y="872"/>
      </p:cViewPr>
      <p:guideLst/>
    </p:cSldViewPr>
  </p:slideViewPr>
  <p:outlineViewPr>
    <p:cViewPr>
      <p:scale>
        <a:sx n="33" d="100"/>
        <a:sy n="33" d="100"/>
      </p:scale>
      <p:origin x="0" y="-92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7" d="100"/>
          <a:sy n="117" d="100"/>
        </p:scale>
        <p:origin x="300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65FF6-0310-184A-A0A1-852871D5505B}" type="datetimeFigureOut">
              <a:rPr lang="de-DE" smtClean="0"/>
              <a:t>04.01.17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C9930-7D8A-6246-A1B1-59E7D4DCDB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134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559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8021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0382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497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082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859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0666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8303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PRAESENATATION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22118" y="5231661"/>
            <a:ext cx="10134601" cy="108375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722119" y="3587750"/>
            <a:ext cx="10147325" cy="1493536"/>
          </a:xfrm>
        </p:spPr>
        <p:txBody>
          <a:bodyPr anchor="t" anchorCtr="0">
            <a:noAutofit/>
          </a:bodyPr>
          <a:lstStyle>
            <a:lvl1pPr>
              <a:defRPr sz="54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1343149"/>
            <a:ext cx="1508762" cy="7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85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PRAESENATATIONSTITEL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>
          <a:xfrm>
            <a:off x="1722118" y="5231661"/>
            <a:ext cx="10134601" cy="108375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7" name="Titel 9"/>
          <p:cNvSpPr>
            <a:spLocks noGrp="1"/>
          </p:cNvSpPr>
          <p:nvPr>
            <p:ph type="title"/>
          </p:nvPr>
        </p:nvSpPr>
        <p:spPr>
          <a:xfrm>
            <a:off x="1722119" y="3587750"/>
            <a:ext cx="10147325" cy="1493536"/>
          </a:xfrm>
        </p:spPr>
        <p:txBody>
          <a:bodyPr anchor="t" anchorCtr="0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1343149"/>
            <a:ext cx="1508762" cy="7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3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3-INHAL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2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11509104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Rechteck 3"/>
          <p:cNvSpPr/>
          <p:nvPr userDrawn="1"/>
        </p:nvSpPr>
        <p:spPr>
          <a:xfrm>
            <a:off x="9309100" y="217969"/>
            <a:ext cx="1854200" cy="6240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008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46707"/>
            <a:ext cx="12192000" cy="6211293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11509104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0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05476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2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5403851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0"/>
          </p:nvPr>
        </p:nvSpPr>
        <p:spPr>
          <a:xfrm>
            <a:off x="6427404" y="1270001"/>
            <a:ext cx="5403851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664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-2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46707"/>
            <a:ext cx="12192000" cy="6211293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5473300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0"/>
          </p:nvPr>
        </p:nvSpPr>
        <p:spPr>
          <a:xfrm>
            <a:off x="6381105" y="1270001"/>
            <a:ext cx="5473300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8294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3-INHALT-3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2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4302687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1"/>
          </p:nvPr>
        </p:nvSpPr>
        <p:spPr>
          <a:xfrm>
            <a:off x="8245032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2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81929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-3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782320"/>
            <a:ext cx="12192000" cy="6075680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3575051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0"/>
          </p:nvPr>
        </p:nvSpPr>
        <p:spPr>
          <a:xfrm>
            <a:off x="4302687" y="1270001"/>
            <a:ext cx="3586626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8" name="Inhaltsplatzhalter 2"/>
          <p:cNvSpPr>
            <a:spLocks noGrp="1"/>
          </p:cNvSpPr>
          <p:nvPr>
            <p:ph idx="11"/>
          </p:nvPr>
        </p:nvSpPr>
        <p:spPr>
          <a:xfrm>
            <a:off x="8247343" y="1270001"/>
            <a:ext cx="3586626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1484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 noChangeAspect="1"/>
          </p:cNvSpPr>
          <p:nvPr>
            <p:ph type="title"/>
          </p:nvPr>
        </p:nvSpPr>
        <p:spPr>
          <a:xfrm>
            <a:off x="360341" y="1244344"/>
            <a:ext cx="11509104" cy="752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341" y="2176207"/>
            <a:ext cx="11509104" cy="4316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548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8" r:id="rId2"/>
    <p:sldLayoutId id="2147483652" r:id="rId3"/>
    <p:sldLayoutId id="2147483662" r:id="rId4"/>
    <p:sldLayoutId id="2147483664" r:id="rId5"/>
    <p:sldLayoutId id="2147483665" r:id="rId6"/>
    <p:sldLayoutId id="2147483666" r:id="rId7"/>
    <p:sldLayoutId id="2147483667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§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2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6.tif"/><Relationship Id="rId5" Type="http://schemas.openxmlformats.org/officeDocument/2006/relationships/image" Target="../media/image27.ti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7" Type="http://schemas.openxmlformats.org/officeDocument/2006/relationships/image" Target="../media/image11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"/><Relationship Id="rId6" Type="http://schemas.openxmlformats.org/officeDocument/2006/relationships/image" Target="../media/image15.tif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2163450"/>
            <a:ext cx="1491608" cy="69906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361" y="2164100"/>
            <a:ext cx="2801435" cy="698419"/>
          </a:xfrm>
          <a:prstGeom prst="rect">
            <a:avLst/>
          </a:prstGeom>
          <a:effectLst>
            <a:outerShdw blurRad="304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Notfallausrüstung</a:t>
            </a:r>
            <a:endParaRPr lang="de-AT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371" y="824203"/>
            <a:ext cx="1595355" cy="96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3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0"/>
          </p:nvPr>
        </p:nvSpPr>
        <p:spPr>
          <a:xfrm>
            <a:off x="3912781" y="1270000"/>
            <a:ext cx="4752754" cy="5399851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de-DE" b="1" dirty="0" smtClean="0">
                <a:solidFill>
                  <a:srgbClr val="D63D11"/>
                </a:solidFill>
              </a:rPr>
              <a:t>2-Personen</a:t>
            </a:r>
            <a:r>
              <a:rPr lang="de-DE" dirty="0" smtClean="0"/>
              <a:t> </a:t>
            </a:r>
            <a:r>
              <a:rPr lang="de-DE" dirty="0" err="1" smtClean="0"/>
              <a:t>Biwaksack</a:t>
            </a:r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b="1" dirty="0" smtClean="0">
                <a:solidFill>
                  <a:srgbClr val="D63D11"/>
                </a:solidFill>
              </a:rPr>
              <a:t>Versorgung</a:t>
            </a:r>
            <a:r>
              <a:rPr lang="de-DE" dirty="0" smtClean="0"/>
              <a:t> einer verletzten Person</a:t>
            </a:r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Nässe-, Wind- u. Kälte</a:t>
            </a:r>
            <a:r>
              <a:rPr lang="de-DE" b="1" dirty="0" smtClean="0">
                <a:solidFill>
                  <a:srgbClr val="D63D11"/>
                </a:solidFill>
              </a:rPr>
              <a:t>schutz</a:t>
            </a:r>
            <a:r>
              <a:rPr lang="de-DE" dirty="0" smtClean="0"/>
              <a:t> </a:t>
            </a:r>
          </a:p>
          <a:p>
            <a:pPr lvl="1"/>
            <a:endParaRPr lang="de-DE" dirty="0" smtClean="0"/>
          </a:p>
          <a:p>
            <a:pPr lvl="1"/>
            <a:r>
              <a:rPr lang="de-DE" dirty="0" smtClean="0">
                <a:solidFill>
                  <a:srgbClr val="002B40"/>
                </a:solidFill>
              </a:rPr>
              <a:t>Zum behelfsmäßigen </a:t>
            </a:r>
            <a:r>
              <a:rPr lang="de-DE" b="1" dirty="0" smtClean="0">
                <a:solidFill>
                  <a:srgbClr val="D63D11"/>
                </a:solidFill>
              </a:rPr>
              <a:t>Abtransport</a:t>
            </a:r>
          </a:p>
          <a:p>
            <a:pPr lvl="1"/>
            <a:endParaRPr lang="de-DE" b="1" dirty="0" smtClean="0">
              <a:solidFill>
                <a:srgbClr val="D63D11"/>
              </a:solidFill>
            </a:endParaRPr>
          </a:p>
          <a:p>
            <a:pPr lvl="1"/>
            <a:r>
              <a:rPr lang="de-DE" b="1" dirty="0" err="1" smtClean="0">
                <a:solidFill>
                  <a:srgbClr val="D63D11"/>
                </a:solidFill>
              </a:rPr>
              <a:t>Not</a:t>
            </a:r>
            <a:r>
              <a:rPr lang="de-DE" dirty="0" err="1" smtClean="0">
                <a:solidFill>
                  <a:srgbClr val="002B40"/>
                </a:solidFill>
              </a:rPr>
              <a:t>biwak</a:t>
            </a:r>
            <a:r>
              <a:rPr lang="de-DE" dirty="0" smtClean="0">
                <a:solidFill>
                  <a:srgbClr val="002B40"/>
                </a:solidFill>
              </a:rPr>
              <a:t> </a:t>
            </a:r>
          </a:p>
          <a:p>
            <a:pPr lvl="1"/>
            <a:endParaRPr lang="de-DE" dirty="0">
              <a:solidFill>
                <a:srgbClr val="002B40"/>
              </a:solidFill>
            </a:endParaRPr>
          </a:p>
          <a:p>
            <a:pPr lvl="1"/>
            <a:endParaRPr lang="de-DE" dirty="0"/>
          </a:p>
          <a:p>
            <a:pPr marL="0" indent="0">
              <a:buNone/>
            </a:pPr>
            <a:r>
              <a:rPr lang="de-DE" sz="2400" dirty="0" smtClean="0"/>
              <a:t>In jeder Tourengruppe sollten </a:t>
            </a:r>
            <a:r>
              <a:rPr lang="de-DE" sz="2400" dirty="0" smtClean="0">
                <a:solidFill>
                  <a:srgbClr val="D63D11"/>
                </a:solidFill>
              </a:rPr>
              <a:t>ausreichend </a:t>
            </a:r>
            <a:r>
              <a:rPr lang="de-DE" sz="2400" dirty="0" err="1" smtClean="0"/>
              <a:t>Biwaksäcke</a:t>
            </a:r>
            <a:r>
              <a:rPr lang="de-DE" sz="2400" dirty="0" smtClean="0"/>
              <a:t> vorhanden sein!</a:t>
            </a:r>
            <a:endParaRPr lang="de-DE" sz="2400" dirty="0">
              <a:solidFill>
                <a:srgbClr val="D63D1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Biwaksack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272" y="5559197"/>
            <a:ext cx="345509" cy="351466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42"/>
          <a:stretch/>
        </p:blipFill>
        <p:spPr>
          <a:xfrm>
            <a:off x="0" y="919267"/>
            <a:ext cx="3232298" cy="5943281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6288" y="1176432"/>
            <a:ext cx="3345712" cy="568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5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/>
            </a:r>
            <a:br>
              <a:rPr lang="de-DE" dirty="0" smtClean="0">
                <a:solidFill>
                  <a:srgbClr val="D63D11"/>
                </a:solidFill>
              </a:rPr>
            </a:br>
            <a:r>
              <a:rPr lang="de-DE" dirty="0" smtClean="0">
                <a:solidFill>
                  <a:srgbClr val="D63D11"/>
                </a:solidFill>
              </a:rPr>
              <a:t>Kurzfilme - Notfallausrüstung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5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847753"/>
            <a:ext cx="2933700" cy="1215178"/>
          </a:xfrm>
        </p:spPr>
      </p:pic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961065" y="2686051"/>
            <a:ext cx="6811335" cy="337320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de-AT" sz="4000" dirty="0" smtClean="0">
                <a:solidFill>
                  <a:srgbClr val="D63D11"/>
                </a:solidFill>
              </a:rPr>
              <a:t>Autoren von W3</a:t>
            </a:r>
            <a:r>
              <a:rPr lang="de-AT" b="0" dirty="0" smtClean="0">
                <a:solidFill>
                  <a:srgbClr val="D63D11"/>
                </a:solidFill>
              </a:rPr>
              <a:t>:</a:t>
            </a:r>
            <a:endParaRPr lang="de-AT" b="0" dirty="0"/>
          </a:p>
          <a:p>
            <a:pPr>
              <a:buFont typeface="Wingdings" charset="2"/>
              <a:buChar char="§"/>
            </a:pPr>
            <a:r>
              <a:rPr lang="de-AT" b="0" dirty="0"/>
              <a:t>Martin Edlinger </a:t>
            </a:r>
            <a:r>
              <a:rPr lang="de-AT" sz="2200" b="0" dirty="0"/>
              <a:t>- Berg- und </a:t>
            </a:r>
            <a:r>
              <a:rPr lang="de-AT" sz="2200" b="0" dirty="0" smtClean="0"/>
              <a:t>Skiführer, Alpinsachverständiger</a:t>
            </a:r>
            <a:endParaRPr lang="de-AT" sz="2200" b="0" dirty="0"/>
          </a:p>
          <a:p>
            <a:pPr>
              <a:buFont typeface="Wingdings" charset="2"/>
              <a:buChar char="§"/>
            </a:pPr>
            <a:r>
              <a:rPr lang="de-AT" b="0" dirty="0"/>
              <a:t>Dr. Bernd Zenke </a:t>
            </a:r>
            <a:r>
              <a:rPr lang="de-AT" sz="2200" b="0" dirty="0"/>
              <a:t>– Lawinenwarner LWD Bayern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Arno </a:t>
            </a:r>
            <a:r>
              <a:rPr lang="de-AT" b="0" dirty="0" err="1"/>
              <a:t>Studeregger</a:t>
            </a:r>
            <a:r>
              <a:rPr lang="de-AT" sz="2200" b="0" dirty="0"/>
              <a:t> – Lawinenwarner LWD </a:t>
            </a:r>
            <a:r>
              <a:rPr lang="de-AT" sz="2200" b="0" dirty="0" err="1"/>
              <a:t>Stmk</a:t>
            </a:r>
            <a:r>
              <a:rPr lang="de-AT" sz="2200" b="0" dirty="0"/>
              <a:t>/NÖ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Marcellus </a:t>
            </a:r>
            <a:r>
              <a:rPr lang="de-AT" b="0" dirty="0" err="1"/>
              <a:t>Schreilechner</a:t>
            </a:r>
            <a:r>
              <a:rPr lang="de-AT" b="0" dirty="0"/>
              <a:t> </a:t>
            </a:r>
            <a:r>
              <a:rPr lang="de-AT" sz="2000" b="0" dirty="0"/>
              <a:t>– </a:t>
            </a:r>
            <a:r>
              <a:rPr lang="de-AT" sz="2200" b="0" dirty="0"/>
              <a:t>Berg- und </a:t>
            </a:r>
            <a:r>
              <a:rPr lang="de-AT" sz="2200" b="0" dirty="0" smtClean="0"/>
              <a:t>Skiführer, Alpinsachverständiger</a:t>
            </a:r>
            <a:endParaRPr lang="de-AT" sz="2200" b="0" dirty="0"/>
          </a:p>
          <a:p>
            <a:pPr>
              <a:buFont typeface="Wingdings" charset="2"/>
              <a:buChar char="§"/>
            </a:pPr>
            <a:r>
              <a:rPr lang="de-AT" b="0" dirty="0"/>
              <a:t>Dr. Christoph Mitterer </a:t>
            </a:r>
            <a:r>
              <a:rPr lang="de-AT" sz="2000" b="0" dirty="0"/>
              <a:t>– Wissenschaftler UNI Innsbruck </a:t>
            </a:r>
            <a:endParaRPr lang="de-AT" sz="2000" b="0" dirty="0" smtClean="0"/>
          </a:p>
          <a:p>
            <a:pPr>
              <a:buFont typeface="Wingdings" charset="2"/>
              <a:buChar char="§"/>
            </a:pPr>
            <a:r>
              <a:rPr lang="de-AT" b="0" dirty="0" smtClean="0"/>
              <a:t>Dr</a:t>
            </a:r>
            <a:r>
              <a:rPr lang="de-AT" b="0" dirty="0"/>
              <a:t>. Renate Renner </a:t>
            </a:r>
            <a:r>
              <a:rPr lang="de-AT" sz="2000" b="0" dirty="0"/>
              <a:t>– Wissenschaftler UNI Graz (u.a. Risikokommunikation)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Frans van der Kallen </a:t>
            </a:r>
            <a:r>
              <a:rPr lang="de-AT" sz="2000" b="0" dirty="0"/>
              <a:t>- Berg- und </a:t>
            </a:r>
            <a:r>
              <a:rPr lang="de-AT" sz="2000" b="0" dirty="0" smtClean="0"/>
              <a:t>Skiführer und  </a:t>
            </a:r>
            <a:r>
              <a:rPr lang="de-AT" sz="2000" b="0" dirty="0"/>
              <a:t>Facharzt für Psychiatrie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Helmuth </a:t>
            </a:r>
            <a:r>
              <a:rPr lang="de-AT" b="0" dirty="0" err="1"/>
              <a:t>Preslmaier</a:t>
            </a:r>
            <a:r>
              <a:rPr lang="de-AT" b="0" dirty="0"/>
              <a:t> </a:t>
            </a:r>
            <a:r>
              <a:rPr lang="de-AT" sz="2000" b="0" dirty="0"/>
              <a:t>– </a:t>
            </a:r>
            <a:r>
              <a:rPr lang="de-AT" sz="2000" b="0" dirty="0" smtClean="0"/>
              <a:t>Instruktor Skihochtouren</a:t>
            </a:r>
            <a:endParaRPr lang="de-AT" sz="2000" b="0" dirty="0"/>
          </a:p>
          <a:p>
            <a:pPr>
              <a:buFont typeface="Wingdings" charset="2"/>
              <a:buChar char="§"/>
            </a:pPr>
            <a:r>
              <a:rPr lang="de-AT" b="0" dirty="0" smtClean="0"/>
              <a:t>Gregor Krenn </a:t>
            </a:r>
            <a:r>
              <a:rPr lang="de-AT" sz="2000" b="0" dirty="0"/>
              <a:t>– Berg- und Skiführer, LVS Experte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Mag. Peter </a:t>
            </a:r>
            <a:r>
              <a:rPr lang="de-AT" b="0" dirty="0" smtClean="0"/>
              <a:t>Gebetsberger </a:t>
            </a:r>
            <a:r>
              <a:rPr lang="de-AT" sz="2000" b="0" dirty="0"/>
              <a:t>- Berg- und </a:t>
            </a:r>
            <a:r>
              <a:rPr lang="de-AT" sz="2000" b="0" dirty="0" smtClean="0"/>
              <a:t>Skiführer</a:t>
            </a:r>
          </a:p>
          <a:p>
            <a:pPr>
              <a:buFont typeface="Wingdings" charset="2"/>
              <a:buChar char="§"/>
            </a:pPr>
            <a:r>
              <a:rPr lang="de-AT" sz="2700" b="0" dirty="0" smtClean="0"/>
              <a:t>Dr. Bernd </a:t>
            </a:r>
            <a:r>
              <a:rPr lang="de-AT" sz="2700" b="0" dirty="0" err="1" smtClean="0"/>
              <a:t>Heschl</a:t>
            </a:r>
            <a:r>
              <a:rPr lang="de-AT" sz="2700" b="0" dirty="0" smtClean="0"/>
              <a:t> </a:t>
            </a:r>
            <a:r>
              <a:rPr lang="de-AT" sz="2000" b="0" dirty="0" smtClean="0"/>
              <a:t>- Alpinmediziner</a:t>
            </a:r>
            <a:endParaRPr lang="de-AT" sz="2000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7772400" y="4315614"/>
            <a:ext cx="2933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b="1" dirty="0" smtClean="0">
                <a:solidFill>
                  <a:srgbClr val="D63D11"/>
                </a:solidFill>
              </a:rPr>
              <a:t>Gefördert vom Bundesministerium für Landesverteidigung und Sport </a:t>
            </a:r>
            <a:r>
              <a:rPr lang="de-AT" sz="1400" dirty="0" smtClean="0">
                <a:solidFill>
                  <a:srgbClr val="D63D11"/>
                </a:solidFill>
              </a:rPr>
              <a:t> </a:t>
            </a:r>
            <a:endParaRPr lang="de-DE" sz="1400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038" y="1406894"/>
            <a:ext cx="2380561" cy="144692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8008039" y="2853821"/>
            <a:ext cx="2380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b="1" smtClean="0">
                <a:solidFill>
                  <a:schemeClr val="bg1"/>
                </a:solidFill>
              </a:rPr>
              <a:t>www.naturfreunde.at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772401" y="6252953"/>
            <a:ext cx="29336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Grafiken und Fotos sind urheberrechtlich geschützt und  dürfen nur in Verbindung dieses </a:t>
            </a:r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Vortrages verwendet werden. ©  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NFÖ</a:t>
            </a:r>
            <a:endParaRPr lang="de-DE" sz="800" i="1" dirty="0">
              <a:solidFill>
                <a:schemeClr val="bg1"/>
              </a:solidFill>
              <a:latin typeface="TitilliumWe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1270001"/>
            <a:ext cx="7071817" cy="52222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3000" dirty="0" smtClean="0">
                <a:solidFill>
                  <a:srgbClr val="D63D11"/>
                </a:solidFill>
              </a:rPr>
              <a:t>Orten und Bergen</a:t>
            </a:r>
            <a:r>
              <a:rPr lang="de-DE" sz="3000" dirty="0" smtClean="0"/>
              <a:t> 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sz="2600" dirty="0" err="1" smtClean="0"/>
              <a:t>Lawinenverschu</a:t>
            </a:r>
            <a:r>
              <a:rPr lang="de-DE" sz="2600" dirty="0" err="1"/>
              <a:t>̈ttetensuchgerät</a:t>
            </a:r>
            <a:r>
              <a:rPr lang="de-DE" sz="2600" dirty="0"/>
              <a:t> (</a:t>
            </a:r>
            <a:r>
              <a:rPr lang="de-DE" sz="2600" dirty="0" err="1" smtClean="0"/>
              <a:t>LVS-Gera</a:t>
            </a:r>
            <a:r>
              <a:rPr lang="de-DE" sz="2600" dirty="0" err="1"/>
              <a:t>̈</a:t>
            </a:r>
            <a:r>
              <a:rPr lang="de-DE" sz="2600" dirty="0" err="1" smtClean="0"/>
              <a:t>t</a:t>
            </a:r>
            <a:r>
              <a:rPr lang="de-DE" sz="2600" dirty="0"/>
              <a:t>)</a:t>
            </a:r>
          </a:p>
          <a:p>
            <a:r>
              <a:rPr lang="de-DE" sz="2600" dirty="0"/>
              <a:t>Schaufel mit Teleskopstiel </a:t>
            </a:r>
          </a:p>
          <a:p>
            <a:r>
              <a:rPr lang="de-DE" sz="2600" dirty="0"/>
              <a:t>Sonde </a:t>
            </a:r>
          </a:p>
          <a:p>
            <a:endParaRPr lang="de-DE" sz="2600" dirty="0" smtClean="0"/>
          </a:p>
          <a:p>
            <a:endParaRPr lang="de-DE" sz="2600" dirty="0"/>
          </a:p>
          <a:p>
            <a:r>
              <a:rPr lang="de-DE" sz="2600" dirty="0"/>
              <a:t>Mobiltelefon </a:t>
            </a:r>
          </a:p>
          <a:p>
            <a:r>
              <a:rPr lang="de-DE" sz="2600" dirty="0"/>
              <a:t>Erste Hilfe-Paket </a:t>
            </a:r>
          </a:p>
          <a:p>
            <a:r>
              <a:rPr lang="de-DE" sz="2600" dirty="0" err="1" smtClean="0"/>
              <a:t>Biwaksack</a:t>
            </a:r>
            <a:r>
              <a:rPr lang="de-DE" sz="2600" dirty="0" smtClean="0"/>
              <a:t> (</a:t>
            </a:r>
            <a:r>
              <a:rPr lang="de-DE" sz="2600" dirty="0"/>
              <a:t>2-Personen) </a:t>
            </a:r>
          </a:p>
          <a:p>
            <a:r>
              <a:rPr lang="de-DE" sz="2600" dirty="0" err="1"/>
              <a:t>Reepschnur</a:t>
            </a:r>
            <a:r>
              <a:rPr lang="de-DE" sz="2600" dirty="0"/>
              <a:t> </a:t>
            </a:r>
          </a:p>
          <a:p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</a:t>
            </a:r>
            <a:r>
              <a:rPr lang="de-DE" dirty="0" smtClean="0">
                <a:solidFill>
                  <a:srgbClr val="D63D11"/>
                </a:solidFill>
              </a:rPr>
              <a:t>Standard</a:t>
            </a:r>
            <a:r>
              <a:rPr lang="de-DE" dirty="0" smtClean="0"/>
              <a:t> Notfallausrüstung</a:t>
            </a:r>
            <a:endParaRPr lang="de-DE" dirty="0"/>
          </a:p>
        </p:txBody>
      </p:sp>
      <p:pic>
        <p:nvPicPr>
          <p:cNvPr id="5" name="Inhaltsplatzhalter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482" y="4338134"/>
            <a:ext cx="1194188" cy="1789113"/>
          </a:xfrm>
          <a:prstGeom prst="rect">
            <a:avLst/>
          </a:prstGeom>
        </p:spPr>
      </p:pic>
      <p:pic>
        <p:nvPicPr>
          <p:cNvPr id="6" name="Inhaltsplatzhalt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405" y="904558"/>
            <a:ext cx="3678865" cy="2792759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1813" y="4369515"/>
            <a:ext cx="1941576" cy="87886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7039" y="4478190"/>
            <a:ext cx="1036568" cy="1540381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2146" y="5248381"/>
            <a:ext cx="2024169" cy="124386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0784863" y="3573147"/>
            <a:ext cx="51488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Pieps 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10666787" y="6127247"/>
            <a:ext cx="8835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>
                <a:latin typeface="TitilliumWeb" charset="0"/>
              </a:rPr>
              <a:t>© Edlinger/Pieps </a:t>
            </a:r>
            <a:endParaRPr lang="de-DE"/>
          </a:p>
        </p:txBody>
      </p:sp>
      <p:cxnSp>
        <p:nvCxnSpPr>
          <p:cNvPr id="15" name="Gerade Verbindung 14"/>
          <p:cNvCxnSpPr/>
          <p:nvPr/>
        </p:nvCxnSpPr>
        <p:spPr>
          <a:xfrm flipH="1" flipV="1">
            <a:off x="3189767" y="3926816"/>
            <a:ext cx="8027588" cy="17861"/>
          </a:xfrm>
          <a:prstGeom prst="line">
            <a:avLst/>
          </a:prstGeom>
          <a:ln w="19050">
            <a:solidFill>
              <a:srgbClr val="002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1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>
                <a:solidFill>
                  <a:srgbClr val="002B40"/>
                </a:solidFill>
              </a:rPr>
              <a:t>Vorbeugen</a:t>
            </a:r>
            <a:r>
              <a:rPr lang="de-DE" dirty="0" smtClean="0">
                <a:solidFill>
                  <a:srgbClr val="D63D11"/>
                </a:solidFill>
              </a:rPr>
              <a:t> </a:t>
            </a:r>
            <a:r>
              <a:rPr lang="mr-IN" dirty="0" smtClean="0">
                <a:solidFill>
                  <a:srgbClr val="D63D11"/>
                </a:solidFill>
              </a:rPr>
              <a:t>–</a:t>
            </a:r>
            <a:r>
              <a:rPr lang="de-DE" dirty="0" smtClean="0">
                <a:solidFill>
                  <a:srgbClr val="D63D11"/>
                </a:solidFill>
              </a:rPr>
              <a:t> kein Standard</a:t>
            </a:r>
          </a:p>
          <a:p>
            <a:pPr marL="0" indent="0">
              <a:buNone/>
            </a:pPr>
            <a:r>
              <a:rPr lang="de-DE" sz="2400" dirty="0" smtClean="0">
                <a:solidFill>
                  <a:srgbClr val="002B40"/>
                </a:solidFill>
              </a:rPr>
              <a:t>(Persönliche Entscheidung)</a:t>
            </a:r>
            <a:endParaRPr lang="de-DE" sz="2400" dirty="0">
              <a:solidFill>
                <a:srgbClr val="002B40"/>
              </a:solidFill>
            </a:endParaRPr>
          </a:p>
          <a:p>
            <a:pPr marL="0" indent="0">
              <a:buNone/>
            </a:pPr>
            <a:endParaRPr lang="de-DE" sz="2400" dirty="0"/>
          </a:p>
          <a:p>
            <a:r>
              <a:rPr lang="de-DE" sz="2400" dirty="0" smtClean="0"/>
              <a:t>Lawinen-Airbag-System</a:t>
            </a:r>
          </a:p>
          <a:p>
            <a:endParaRPr lang="de-DE" sz="2400" dirty="0" smtClean="0"/>
          </a:p>
          <a:p>
            <a:endParaRPr lang="de-DE" sz="2400" dirty="0" smtClean="0"/>
          </a:p>
          <a:p>
            <a:endParaRPr lang="de-DE" sz="2400" dirty="0" smtClean="0"/>
          </a:p>
          <a:p>
            <a:r>
              <a:rPr lang="de-DE" sz="2400" dirty="0" smtClean="0"/>
              <a:t>Helm</a:t>
            </a:r>
            <a:endParaRPr lang="de-DE" sz="2400" dirty="0"/>
          </a:p>
          <a:p>
            <a:r>
              <a:rPr lang="de-DE" sz="2400" dirty="0" err="1" smtClean="0"/>
              <a:t>Recco</a:t>
            </a:r>
            <a:endParaRPr lang="de-DE" sz="2400" dirty="0"/>
          </a:p>
          <a:p>
            <a:r>
              <a:rPr lang="de-DE" sz="2400" dirty="0" err="1" smtClean="0"/>
              <a:t>Avalung</a:t>
            </a:r>
            <a:r>
              <a:rPr lang="de-DE" sz="2400" dirty="0" smtClean="0"/>
              <a:t> </a:t>
            </a:r>
            <a:endParaRPr lang="de-DE" sz="24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Zusätzliche</a:t>
            </a:r>
            <a:r>
              <a:rPr lang="de-DE" dirty="0" smtClean="0"/>
              <a:t> Notfallausrüstung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10851131" y="3545021"/>
            <a:ext cx="9829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NFÖ/</a:t>
            </a:r>
            <a:r>
              <a:rPr lang="de-DE" sz="800" i="1" dirty="0" err="1" smtClean="0">
                <a:latin typeface="TitilliumWeb" charset="0"/>
              </a:rPr>
              <a:t>Sojer</a:t>
            </a:r>
            <a:r>
              <a:rPr lang="de-DE" sz="800" i="1" dirty="0" smtClean="0">
                <a:latin typeface="TitilliumWeb" charset="0"/>
              </a:rPr>
              <a:t>/Pieps 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10490454" y="6143207"/>
            <a:ext cx="13436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err="1" smtClean="0">
                <a:latin typeface="TitilliumWeb" charset="0"/>
              </a:rPr>
              <a:t>Dynafit</a:t>
            </a:r>
            <a:r>
              <a:rPr lang="de-DE" sz="800" i="1" dirty="0" smtClean="0">
                <a:latin typeface="TitilliumWeb" charset="0"/>
              </a:rPr>
              <a:t>/</a:t>
            </a:r>
            <a:r>
              <a:rPr lang="de-DE" sz="800" i="1" dirty="0" err="1" smtClean="0">
                <a:latin typeface="TitilliumWeb" charset="0"/>
              </a:rPr>
              <a:t>Recco</a:t>
            </a:r>
            <a:r>
              <a:rPr lang="de-DE" sz="800" i="1" dirty="0" smtClean="0">
                <a:latin typeface="TitilliumWeb" charset="0"/>
              </a:rPr>
              <a:t>/NFÖ/</a:t>
            </a:r>
            <a:r>
              <a:rPr lang="de-DE" sz="800" i="1" dirty="0" err="1" smtClean="0">
                <a:latin typeface="TitilliumWeb" charset="0"/>
              </a:rPr>
              <a:t>Sojer</a:t>
            </a:r>
            <a:r>
              <a:rPr lang="de-DE" sz="800" i="1" dirty="0" smtClean="0">
                <a:latin typeface="TitilliumWeb" charset="0"/>
              </a:rPr>
              <a:t> </a:t>
            </a:r>
            <a:endParaRPr lang="de-DE" dirty="0"/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9853" y="1036075"/>
            <a:ext cx="2101210" cy="2564032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784" y="4376610"/>
            <a:ext cx="1966081" cy="1966081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838" y="1049670"/>
            <a:ext cx="2190301" cy="2542363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579" y="4161165"/>
            <a:ext cx="2587208" cy="1909830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817" y="4657644"/>
            <a:ext cx="2157984" cy="1575816"/>
          </a:xfrm>
          <a:prstGeom prst="rect">
            <a:avLst/>
          </a:prstGeom>
        </p:spPr>
      </p:pic>
      <p:cxnSp>
        <p:nvCxnSpPr>
          <p:cNvPr id="19" name="Gerade Verbindung 18"/>
          <p:cNvCxnSpPr/>
          <p:nvPr/>
        </p:nvCxnSpPr>
        <p:spPr>
          <a:xfrm flipH="1" flipV="1">
            <a:off x="3442784" y="3760465"/>
            <a:ext cx="7774571" cy="45988"/>
          </a:xfrm>
          <a:prstGeom prst="line">
            <a:avLst/>
          </a:prstGeom>
          <a:ln w="19050">
            <a:solidFill>
              <a:srgbClr val="002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6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4308"/>
            <a:ext cx="5195227" cy="5943692"/>
          </a:xfrm>
        </p:spPr>
      </p:pic>
      <p:sp>
        <p:nvSpPr>
          <p:cNvPr id="8" name="Inhaltsplatzhalter 7"/>
          <p:cNvSpPr>
            <a:spLocks noGrp="1"/>
          </p:cNvSpPr>
          <p:nvPr>
            <p:ph idx="10"/>
          </p:nvPr>
        </p:nvSpPr>
        <p:spPr>
          <a:xfrm>
            <a:off x="6381105" y="1270001"/>
            <a:ext cx="5421035" cy="5222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0" dirty="0" smtClean="0"/>
              <a:t>Zeit zur </a:t>
            </a:r>
            <a:r>
              <a:rPr lang="de-DE" sz="2400" b="0" dirty="0"/>
              <a:t>Kameradenrettung </a:t>
            </a:r>
            <a:r>
              <a:rPr lang="de-DE" sz="2400" b="0" dirty="0" smtClean="0"/>
              <a:t>(</a:t>
            </a:r>
            <a:r>
              <a:rPr lang="de-DE" sz="2400" b="0" dirty="0"/>
              <a:t>1 Retter) mit unterschiedlicher </a:t>
            </a:r>
            <a:r>
              <a:rPr lang="de-DE" sz="2400" b="0" dirty="0" smtClean="0"/>
              <a:t>Ausrüstung aus </a:t>
            </a:r>
            <a:r>
              <a:rPr lang="de-DE" sz="2400" b="0" dirty="0"/>
              <a:t>1 m </a:t>
            </a:r>
            <a:r>
              <a:rPr lang="de-DE" sz="2400" b="0" dirty="0" smtClean="0"/>
              <a:t>Verschüttungstiefe!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 smtClean="0"/>
              <a:t>Nur </a:t>
            </a:r>
            <a:r>
              <a:rPr lang="de-DE" sz="2400" dirty="0"/>
              <a:t>ein Retter, der die gesamte </a:t>
            </a:r>
            <a:r>
              <a:rPr lang="de-DE" sz="2400" dirty="0" smtClean="0"/>
              <a:t>Notfallausrüstung </a:t>
            </a:r>
            <a:r>
              <a:rPr lang="de-DE" sz="2400" dirty="0" smtClean="0">
                <a:solidFill>
                  <a:srgbClr val="D63D11"/>
                </a:solidFill>
              </a:rPr>
              <a:t>anwenden </a:t>
            </a:r>
            <a:r>
              <a:rPr lang="de-DE" sz="2400" dirty="0">
                <a:solidFill>
                  <a:srgbClr val="D63D11"/>
                </a:solidFill>
              </a:rPr>
              <a:t>kann</a:t>
            </a:r>
            <a:r>
              <a:rPr lang="de-DE" sz="2400" dirty="0"/>
              <a:t>, hat eine Chance </a:t>
            </a:r>
            <a:r>
              <a:rPr lang="de-DE" sz="2400" dirty="0" smtClean="0"/>
              <a:t>die Kameradenrettung </a:t>
            </a:r>
            <a:r>
              <a:rPr lang="de-DE" sz="2400" dirty="0">
                <a:solidFill>
                  <a:srgbClr val="D63D11"/>
                </a:solidFill>
              </a:rPr>
              <a:t>innerhalb von 15 </a:t>
            </a:r>
            <a:r>
              <a:rPr lang="de-DE" sz="2400" dirty="0" smtClean="0">
                <a:solidFill>
                  <a:srgbClr val="D63D11"/>
                </a:solidFill>
              </a:rPr>
              <a:t>Minuten </a:t>
            </a:r>
            <a:r>
              <a:rPr lang="de-DE" sz="2400" dirty="0" smtClean="0"/>
              <a:t>erfolgreich </a:t>
            </a:r>
            <a:r>
              <a:rPr lang="de-DE" sz="2400" dirty="0" err="1"/>
              <a:t>durchführen</a:t>
            </a:r>
            <a:r>
              <a:rPr lang="de-DE" sz="2400" dirty="0"/>
              <a:t> zu </a:t>
            </a:r>
            <a:r>
              <a:rPr lang="de-DE" sz="2400" dirty="0" smtClean="0"/>
              <a:t>können</a:t>
            </a:r>
            <a:r>
              <a:rPr lang="de-DE" sz="2400" dirty="0"/>
              <a:t>!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Orten und Bergen - </a:t>
            </a:r>
            <a:r>
              <a:rPr lang="de-DE" dirty="0" smtClean="0">
                <a:solidFill>
                  <a:srgbClr val="D63D11"/>
                </a:solidFill>
              </a:rPr>
              <a:t>Zeitbedarf</a:t>
            </a:r>
            <a:endParaRPr lang="de-DE" dirty="0">
              <a:solidFill>
                <a:srgbClr val="D63D1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60341" y="6492241"/>
            <a:ext cx="8162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 err="1" smtClean="0">
                <a:latin typeface="TitilliumWeb" charset="0"/>
              </a:rPr>
              <a:t>Stumpert</a:t>
            </a:r>
            <a:r>
              <a:rPr lang="de-DE" sz="800" i="1" dirty="0" smtClean="0">
                <a:latin typeface="TitilliumWeb" charset="0"/>
              </a:rPr>
              <a:t> 2002</a:t>
            </a:r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596" y="4294968"/>
            <a:ext cx="345509" cy="35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de-DE" sz="2400" b="0" dirty="0"/>
              <a:t>Aktueller Standard </a:t>
            </a:r>
            <a:r>
              <a:rPr lang="de-DE" sz="2400" dirty="0" smtClean="0">
                <a:solidFill>
                  <a:srgbClr val="D63D11"/>
                </a:solidFill>
              </a:rPr>
              <a:t>digitale 3-Antennen</a:t>
            </a:r>
            <a:r>
              <a:rPr lang="de-DE" sz="2400" b="0" dirty="0" smtClean="0"/>
              <a:t>-Geräte mit Richtungs- und Distanzanzeige</a:t>
            </a:r>
          </a:p>
          <a:p>
            <a:r>
              <a:rPr lang="de-DE" sz="2400" b="0" dirty="0"/>
              <a:t>I</a:t>
            </a:r>
            <a:r>
              <a:rPr lang="de-DE" sz="2400" b="0" dirty="0" smtClean="0"/>
              <a:t>m </a:t>
            </a:r>
            <a:r>
              <a:rPr lang="de-DE" sz="2400" dirty="0" smtClean="0">
                <a:solidFill>
                  <a:srgbClr val="D63D11"/>
                </a:solidFill>
              </a:rPr>
              <a:t>„Send-Modus“ </a:t>
            </a:r>
            <a:r>
              <a:rPr lang="de-DE" sz="2400" b="0" dirty="0" smtClean="0"/>
              <a:t>wird ein </a:t>
            </a:r>
            <a:r>
              <a:rPr lang="de-DE" sz="2400" b="0" dirty="0"/>
              <a:t>elektromagnetisches Feld (Frequenz von </a:t>
            </a:r>
            <a:r>
              <a:rPr lang="mr-IN" sz="2400" b="0" dirty="0"/>
              <a:t>457kHz</a:t>
            </a:r>
            <a:r>
              <a:rPr lang="de-DE" sz="2400" b="0" dirty="0"/>
              <a:t>) </a:t>
            </a:r>
            <a:r>
              <a:rPr lang="de-DE" sz="2400" b="0" dirty="0" smtClean="0"/>
              <a:t>durch 1 Antenne </a:t>
            </a:r>
            <a:r>
              <a:rPr lang="mr-IN" sz="2400" b="0" dirty="0" err="1" smtClean="0"/>
              <a:t>aus</a:t>
            </a:r>
            <a:r>
              <a:rPr lang="de-DE" sz="2400" b="0" dirty="0" smtClean="0"/>
              <a:t>gesendet </a:t>
            </a:r>
          </a:p>
          <a:p>
            <a:r>
              <a:rPr lang="de-DE" sz="2400" b="0" dirty="0" smtClean="0"/>
              <a:t>Im </a:t>
            </a:r>
            <a:r>
              <a:rPr lang="de-DE" sz="2400" dirty="0" smtClean="0">
                <a:solidFill>
                  <a:srgbClr val="D63D11"/>
                </a:solidFill>
              </a:rPr>
              <a:t>„Search-Modus“ </a:t>
            </a:r>
            <a:r>
              <a:rPr lang="de-DE" sz="2400" b="0" dirty="0" smtClean="0"/>
              <a:t>E</a:t>
            </a:r>
            <a:r>
              <a:rPr lang="de-DE" sz="2400" b="0" dirty="0"/>
              <a:t>m</a:t>
            </a:r>
            <a:r>
              <a:rPr lang="de-DE" sz="2400" b="0" dirty="0" smtClean="0"/>
              <a:t>pfang der 457kHz mit bis zu 3 Antennen </a:t>
            </a:r>
          </a:p>
          <a:p>
            <a:r>
              <a:rPr lang="de-DE" sz="2400" dirty="0" smtClean="0">
                <a:solidFill>
                  <a:srgbClr val="D63D11"/>
                </a:solidFill>
              </a:rPr>
              <a:t>Richtungsanzeige</a:t>
            </a:r>
            <a:r>
              <a:rPr lang="de-DE" sz="2400" b="0" dirty="0" smtClean="0"/>
              <a:t> durch mind. 2 Antennen</a:t>
            </a:r>
          </a:p>
          <a:p>
            <a:r>
              <a:rPr lang="de-DE" sz="2400" dirty="0" smtClean="0">
                <a:solidFill>
                  <a:srgbClr val="D63D11"/>
                </a:solidFill>
              </a:rPr>
              <a:t>Distanzangabe</a:t>
            </a:r>
            <a:r>
              <a:rPr lang="de-DE" sz="2400" b="0" dirty="0" smtClean="0"/>
              <a:t> durch die Signalstärke</a:t>
            </a:r>
          </a:p>
          <a:p>
            <a:r>
              <a:rPr lang="de-DE" sz="2400" b="0" dirty="0" smtClean="0"/>
              <a:t>Neue </a:t>
            </a:r>
            <a:r>
              <a:rPr lang="de-DE" sz="2400" dirty="0" smtClean="0">
                <a:solidFill>
                  <a:srgbClr val="D63D11"/>
                </a:solidFill>
              </a:rPr>
              <a:t>Batterien</a:t>
            </a:r>
            <a:r>
              <a:rPr lang="de-DE" sz="2400" b="0" dirty="0" smtClean="0"/>
              <a:t> zu Saisonstart </a:t>
            </a:r>
          </a:p>
          <a:p>
            <a:endParaRPr lang="de-DE" sz="2400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/>
              <a:t>Lawinenverschüttetensuchgerät</a:t>
            </a:r>
            <a:r>
              <a:rPr lang="de-DE" sz="3200" dirty="0"/>
              <a:t> </a:t>
            </a:r>
            <a:r>
              <a:rPr lang="de-DE" sz="3200" dirty="0">
                <a:solidFill>
                  <a:srgbClr val="002B40"/>
                </a:solidFill>
              </a:rPr>
              <a:t>(</a:t>
            </a:r>
            <a:r>
              <a:rPr lang="de-DE" sz="3200" dirty="0" err="1" smtClean="0">
                <a:solidFill>
                  <a:srgbClr val="D63D11"/>
                </a:solidFill>
              </a:rPr>
              <a:t>LVS</a:t>
            </a:r>
            <a:r>
              <a:rPr lang="de-DE" sz="3200" dirty="0" err="1" smtClean="0"/>
              <a:t>-Gera</a:t>
            </a:r>
            <a:r>
              <a:rPr lang="de-DE" sz="3200" dirty="0" err="1"/>
              <a:t>̈</a:t>
            </a:r>
            <a:r>
              <a:rPr lang="de-DE" sz="3200" dirty="0" err="1" smtClean="0"/>
              <a:t>t</a:t>
            </a:r>
            <a:r>
              <a:rPr lang="de-DE" sz="3200" dirty="0"/>
              <a:t>)</a:t>
            </a: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919139"/>
            <a:ext cx="5188688" cy="593886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60341" y="6492241"/>
            <a:ext cx="51488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Pieps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331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95632"/>
            <a:ext cx="5188687" cy="5962368"/>
          </a:xfrm>
          <a:prstGeom prst="rect">
            <a:avLst/>
          </a:prstGeom>
        </p:spPr>
      </p:pic>
      <p:sp>
        <p:nvSpPr>
          <p:cNvPr id="8" name="Inhaltsplatzhalter 7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de-DE" sz="2400" b="0" dirty="0" smtClean="0"/>
              <a:t>Beachte die </a:t>
            </a:r>
            <a:r>
              <a:rPr lang="de-DE" sz="2400" dirty="0" smtClean="0">
                <a:solidFill>
                  <a:srgbClr val="D63D11"/>
                </a:solidFill>
              </a:rPr>
              <a:t>Hinweise der Hersteller </a:t>
            </a:r>
            <a:r>
              <a:rPr lang="de-DE" sz="2400" b="0" dirty="0" smtClean="0"/>
              <a:t>zur Arbeitsweise und Reichweite deines LVS-Gerätes</a:t>
            </a:r>
          </a:p>
          <a:p>
            <a:r>
              <a:rPr lang="de-DE" sz="2400" b="0" dirty="0" smtClean="0"/>
              <a:t>Neue </a:t>
            </a:r>
            <a:r>
              <a:rPr lang="de-DE" sz="2400" dirty="0" smtClean="0">
                <a:solidFill>
                  <a:srgbClr val="D63D11"/>
                </a:solidFill>
              </a:rPr>
              <a:t>Batterien</a:t>
            </a:r>
            <a:r>
              <a:rPr lang="de-DE" sz="2400" b="0" dirty="0" smtClean="0"/>
              <a:t> zu Saisonstart </a:t>
            </a:r>
          </a:p>
          <a:p>
            <a:endParaRPr lang="de-DE" sz="2400" b="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 smtClean="0"/>
              <a:t>Mindestens </a:t>
            </a:r>
            <a:r>
              <a:rPr lang="de-DE" sz="2400" dirty="0"/>
              <a:t>ebenso wichtig wie ein </a:t>
            </a:r>
            <a:r>
              <a:rPr lang="de-DE" sz="2400" dirty="0" smtClean="0"/>
              <a:t>leistungsfähiges</a:t>
            </a:r>
            <a:r>
              <a:rPr lang="de-DE" sz="2400" dirty="0"/>
              <a:t> </a:t>
            </a:r>
            <a:r>
              <a:rPr lang="de-DE" sz="2400" dirty="0" smtClean="0"/>
              <a:t>LVS-Gerät </a:t>
            </a:r>
            <a:r>
              <a:rPr lang="de-DE" sz="2400" dirty="0"/>
              <a:t>ist </a:t>
            </a:r>
            <a:r>
              <a:rPr lang="de-DE" sz="2400" dirty="0" smtClean="0"/>
              <a:t>das </a:t>
            </a:r>
            <a:r>
              <a:rPr lang="de-DE" sz="2400" dirty="0">
                <a:solidFill>
                  <a:srgbClr val="D63D11"/>
                </a:solidFill>
              </a:rPr>
              <a:t>sichere Beherrschen </a:t>
            </a:r>
            <a:r>
              <a:rPr lang="de-DE" sz="2400" dirty="0" smtClean="0">
                <a:solidFill>
                  <a:srgbClr val="D63D11"/>
                </a:solidFill>
              </a:rPr>
              <a:t>des Gerätes </a:t>
            </a:r>
            <a:r>
              <a:rPr lang="de-DE" sz="2400" dirty="0"/>
              <a:t>auch in Stresssituationen.</a:t>
            </a:r>
            <a:endParaRPr lang="de-DE" sz="2400" dirty="0" smtClean="0"/>
          </a:p>
          <a:p>
            <a:endParaRPr lang="de-DE" sz="2400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/>
              <a:t>Lawinenverschüttetensuchgerät</a:t>
            </a:r>
            <a:r>
              <a:rPr lang="de-DE" sz="3200" dirty="0"/>
              <a:t> </a:t>
            </a:r>
            <a:r>
              <a:rPr lang="de-DE" sz="3200" dirty="0">
                <a:solidFill>
                  <a:srgbClr val="002B40"/>
                </a:solidFill>
              </a:rPr>
              <a:t>(</a:t>
            </a:r>
            <a:r>
              <a:rPr lang="de-DE" sz="3200" dirty="0" err="1" smtClean="0">
                <a:solidFill>
                  <a:srgbClr val="D63D11"/>
                </a:solidFill>
              </a:rPr>
              <a:t>LVS</a:t>
            </a:r>
            <a:r>
              <a:rPr lang="de-DE" sz="3200" dirty="0" err="1" smtClean="0"/>
              <a:t>-Gera</a:t>
            </a:r>
            <a:r>
              <a:rPr lang="de-DE" sz="3200" dirty="0" err="1"/>
              <a:t>̈</a:t>
            </a:r>
            <a:r>
              <a:rPr lang="de-DE" sz="3200" dirty="0" err="1" smtClean="0"/>
              <a:t>t</a:t>
            </a:r>
            <a:r>
              <a:rPr lang="de-DE" sz="3200" dirty="0" smtClean="0"/>
              <a:t>) </a:t>
            </a:r>
            <a:endParaRPr lang="de-DE" sz="3200" dirty="0"/>
          </a:p>
        </p:txBody>
      </p:sp>
      <p:sp>
        <p:nvSpPr>
          <p:cNvPr id="10" name="Rechteck 9"/>
          <p:cNvSpPr/>
          <p:nvPr/>
        </p:nvSpPr>
        <p:spPr>
          <a:xfrm>
            <a:off x="360341" y="6492241"/>
            <a:ext cx="51488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Pieps </a:t>
            </a:r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596" y="4284335"/>
            <a:ext cx="345509" cy="35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2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360341" y="1270001"/>
            <a:ext cx="5403851" cy="5222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Sonde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r>
              <a:rPr lang="de-DE" sz="2400" b="0" dirty="0" smtClean="0"/>
              <a:t>Die </a:t>
            </a:r>
            <a:r>
              <a:rPr lang="de-DE" sz="2400" b="0" dirty="0"/>
              <a:t>Sonde dient zur </a:t>
            </a:r>
            <a:r>
              <a:rPr lang="de-DE" sz="2400" b="0" dirty="0" smtClean="0">
                <a:solidFill>
                  <a:srgbClr val="002B40"/>
                </a:solidFill>
              </a:rPr>
              <a:t>Bestätigung deiner </a:t>
            </a:r>
            <a:r>
              <a:rPr lang="de-DE" sz="2400" dirty="0" smtClean="0">
                <a:solidFill>
                  <a:srgbClr val="D63D11"/>
                </a:solidFill>
              </a:rPr>
              <a:t>Feinsuche</a:t>
            </a:r>
            <a:r>
              <a:rPr lang="de-DE" sz="2400" b="0" dirty="0" smtClean="0">
                <a:solidFill>
                  <a:srgbClr val="002B40"/>
                </a:solidFill>
              </a:rPr>
              <a:t> </a:t>
            </a:r>
          </a:p>
          <a:p>
            <a:r>
              <a:rPr lang="de-DE" sz="2400" b="0" dirty="0" smtClean="0"/>
              <a:t>Nach dem </a:t>
            </a:r>
            <a:r>
              <a:rPr lang="de-DE" sz="2400" b="0" dirty="0" err="1" smtClean="0"/>
              <a:t>Sondentreffer</a:t>
            </a:r>
            <a:r>
              <a:rPr lang="de-DE" sz="2400" b="0" dirty="0" smtClean="0"/>
              <a:t> </a:t>
            </a:r>
            <a:r>
              <a:rPr lang="de-DE" sz="2400" b="0" dirty="0" smtClean="0">
                <a:solidFill>
                  <a:srgbClr val="002B40"/>
                </a:solidFill>
              </a:rPr>
              <a:t>Sonde im </a:t>
            </a:r>
            <a:r>
              <a:rPr lang="de-DE" sz="2400" b="0" dirty="0">
                <a:solidFill>
                  <a:srgbClr val="002B40"/>
                </a:solidFill>
              </a:rPr>
              <a:t>Schnee </a:t>
            </a:r>
            <a:r>
              <a:rPr lang="de-DE" sz="2400" dirty="0" smtClean="0">
                <a:solidFill>
                  <a:srgbClr val="D63D11"/>
                </a:solidFill>
              </a:rPr>
              <a:t>stecken lassen</a:t>
            </a:r>
          </a:p>
          <a:p>
            <a:endParaRPr lang="de-DE" b="0" dirty="0" smtClean="0"/>
          </a:p>
          <a:p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Schaufel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r>
              <a:rPr lang="de-DE" sz="2400" dirty="0" smtClean="0">
                <a:solidFill>
                  <a:srgbClr val="D63D11"/>
                </a:solidFill>
              </a:rPr>
              <a:t>Metall</a:t>
            </a:r>
            <a:r>
              <a:rPr lang="de-DE" sz="2400" b="0" dirty="0" smtClean="0"/>
              <a:t>schaufeln</a:t>
            </a:r>
          </a:p>
          <a:p>
            <a:r>
              <a:rPr lang="de-DE" sz="2400" dirty="0" smtClean="0">
                <a:solidFill>
                  <a:srgbClr val="D63D11"/>
                </a:solidFill>
              </a:rPr>
              <a:t>Teleskop</a:t>
            </a:r>
            <a:r>
              <a:rPr lang="de-DE" sz="2400" b="0" dirty="0" smtClean="0"/>
              <a:t>stiel</a:t>
            </a:r>
            <a:endParaRPr lang="de-DE" sz="2400" b="0" dirty="0"/>
          </a:p>
          <a:p>
            <a:r>
              <a:rPr lang="de-DE" sz="2400" b="0" dirty="0"/>
              <a:t>Der Zeitaufwand </a:t>
            </a:r>
            <a:r>
              <a:rPr lang="de-DE" sz="2400" b="0" dirty="0" smtClean="0"/>
              <a:t>wird </a:t>
            </a:r>
            <a:r>
              <a:rPr lang="de-DE" sz="2400" b="0" dirty="0"/>
              <a:t>oftmals </a:t>
            </a:r>
            <a:r>
              <a:rPr lang="de-DE" sz="2400" b="0" dirty="0" smtClean="0"/>
              <a:t>unterschätzt: </a:t>
            </a:r>
            <a:r>
              <a:rPr lang="de-DE" sz="2400" dirty="0" smtClean="0">
                <a:solidFill>
                  <a:srgbClr val="D63D11"/>
                </a:solidFill>
              </a:rPr>
              <a:t>Schaufeltechnik</a:t>
            </a:r>
            <a:r>
              <a:rPr lang="de-DE" sz="2400" b="0" dirty="0" smtClean="0">
                <a:solidFill>
                  <a:srgbClr val="D63D11"/>
                </a:solidFill>
              </a:rPr>
              <a:t> </a:t>
            </a:r>
            <a:r>
              <a:rPr lang="de-DE" sz="2400" b="0" dirty="0" smtClean="0">
                <a:solidFill>
                  <a:srgbClr val="002B40"/>
                </a:solidFill>
              </a:rPr>
              <a:t>trainieren!</a:t>
            </a:r>
            <a:endParaRPr lang="de-DE" sz="2400" dirty="0">
              <a:solidFill>
                <a:srgbClr val="002B40"/>
              </a:solidFill>
            </a:endParaRPr>
          </a:p>
          <a:p>
            <a:endParaRPr lang="de-DE" sz="26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Sonde und Schaufel</a:t>
            </a:r>
            <a:endParaRPr lang="de-DE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41" y="1850065"/>
            <a:ext cx="2135048" cy="1645388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343" y="1693234"/>
            <a:ext cx="1346895" cy="1802219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468784" y="3495453"/>
            <a:ext cx="137249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Pieps/Elektronische Sonde </a:t>
            </a:r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3443544" y="3495453"/>
            <a:ext cx="12522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Pieps/Klassische Sonde </a:t>
            </a:r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50827" y="607982"/>
            <a:ext cx="2818733" cy="4228099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10481800" y="3495453"/>
            <a:ext cx="49244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Pieps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63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58" y="2071722"/>
            <a:ext cx="3016994" cy="3016994"/>
          </a:xfrm>
        </p:spPr>
      </p:pic>
      <p:sp>
        <p:nvSpPr>
          <p:cNvPr id="7" name="Inhaltsplatzhalter 6"/>
          <p:cNvSpPr>
            <a:spLocks noGrp="1"/>
          </p:cNvSpPr>
          <p:nvPr>
            <p:ph idx="10"/>
          </p:nvPr>
        </p:nvSpPr>
        <p:spPr>
          <a:xfrm>
            <a:off x="4295553" y="1270000"/>
            <a:ext cx="7535704" cy="53998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smtClean="0">
                <a:solidFill>
                  <a:srgbClr val="D63D11"/>
                </a:solidFill>
              </a:rPr>
              <a:t>140 </a:t>
            </a:r>
            <a:r>
              <a:rPr lang="mr-IN" sz="2400" dirty="0" smtClean="0">
                <a:solidFill>
                  <a:srgbClr val="D63D11"/>
                </a:solidFill>
              </a:rPr>
              <a:t>–</a:t>
            </a:r>
            <a:r>
              <a:rPr lang="de-DE" sz="2400" dirty="0" smtClean="0">
                <a:solidFill>
                  <a:srgbClr val="D63D11"/>
                </a:solidFill>
              </a:rPr>
              <a:t> Bergrettung Alpinnotruf</a:t>
            </a:r>
            <a:r>
              <a:rPr lang="de-DE" sz="2400" dirty="0">
                <a:solidFill>
                  <a:srgbClr val="D63D11"/>
                </a:solidFill>
              </a:rPr>
              <a:t>: </a:t>
            </a:r>
            <a:endParaRPr lang="de-DE" sz="2400" dirty="0" smtClean="0">
              <a:solidFill>
                <a:srgbClr val="D63D11"/>
              </a:solidFill>
            </a:endParaRPr>
          </a:p>
          <a:p>
            <a:pPr lvl="1"/>
            <a:r>
              <a:rPr lang="de-DE" b="0" dirty="0" smtClean="0"/>
              <a:t>Geht zur Rettungsleitstelle </a:t>
            </a:r>
          </a:p>
          <a:p>
            <a:pPr lvl="1"/>
            <a:r>
              <a:rPr lang="de-DE" b="0" dirty="0" smtClean="0"/>
              <a:t>Erfordert </a:t>
            </a:r>
            <a:r>
              <a:rPr lang="de-DE" b="0" dirty="0"/>
              <a:t>Netzempfang vom </a:t>
            </a:r>
            <a:r>
              <a:rPr lang="de-DE" b="0" dirty="0" smtClean="0"/>
              <a:t>eigenen Anbieter</a:t>
            </a:r>
          </a:p>
          <a:p>
            <a:pPr lvl="1"/>
            <a:r>
              <a:rPr lang="de-DE" dirty="0" smtClean="0"/>
              <a:t>I</a:t>
            </a:r>
            <a:r>
              <a:rPr lang="de-DE" b="0" dirty="0" smtClean="0"/>
              <a:t>st </a:t>
            </a:r>
            <a:r>
              <a:rPr lang="de-DE" b="0" dirty="0"/>
              <a:t>nur in </a:t>
            </a:r>
            <a:r>
              <a:rPr lang="de-DE" b="0" dirty="0" smtClean="0"/>
              <a:t>Österreich möglich</a:t>
            </a:r>
            <a:endParaRPr lang="de-DE" b="0" dirty="0"/>
          </a:p>
          <a:p>
            <a:pPr marL="0" indent="0">
              <a:buNone/>
            </a:pPr>
            <a:r>
              <a:rPr lang="de-DE" sz="2400" dirty="0">
                <a:solidFill>
                  <a:srgbClr val="D63D11"/>
                </a:solidFill>
              </a:rPr>
              <a:t>112 </a:t>
            </a:r>
            <a:r>
              <a:rPr lang="mr-IN" sz="2400" dirty="0" smtClean="0">
                <a:solidFill>
                  <a:srgbClr val="D63D11"/>
                </a:solidFill>
              </a:rPr>
              <a:t>–</a:t>
            </a:r>
            <a:r>
              <a:rPr lang="de-DE" sz="2400" dirty="0" smtClean="0">
                <a:solidFill>
                  <a:srgbClr val="D63D11"/>
                </a:solidFill>
              </a:rPr>
              <a:t> Euronotruf:</a:t>
            </a:r>
            <a:r>
              <a:rPr lang="de-DE" sz="2400" b="0" dirty="0" smtClean="0"/>
              <a:t> </a:t>
            </a:r>
          </a:p>
          <a:p>
            <a:pPr lvl="1"/>
            <a:r>
              <a:rPr lang="de-DE" dirty="0" smtClean="0"/>
              <a:t>Geht zur nächsten Polizeinotrufstelle</a:t>
            </a:r>
          </a:p>
          <a:p>
            <a:pPr lvl="1"/>
            <a:r>
              <a:rPr lang="de-DE" b="0" dirty="0" smtClean="0"/>
              <a:t>Auch wenn </a:t>
            </a:r>
            <a:r>
              <a:rPr lang="de-DE" b="0" dirty="0"/>
              <a:t>im eigenen Netz kein </a:t>
            </a:r>
            <a:r>
              <a:rPr lang="de-DE" b="0" dirty="0" smtClean="0"/>
              <a:t>Empfang möglich (Fremdnetz muss vorhanden sein)</a:t>
            </a:r>
          </a:p>
          <a:p>
            <a:pPr lvl="1"/>
            <a:r>
              <a:rPr lang="de-DE" dirty="0"/>
              <a:t>I</a:t>
            </a:r>
            <a:r>
              <a:rPr lang="de-DE" b="0" dirty="0" smtClean="0"/>
              <a:t>n </a:t>
            </a:r>
            <a:r>
              <a:rPr lang="de-DE" b="0" dirty="0"/>
              <a:t>ganz Europa </a:t>
            </a:r>
            <a:r>
              <a:rPr lang="de-DE" b="0" dirty="0" smtClean="0"/>
              <a:t>möglich</a:t>
            </a:r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marL="0" indent="0">
              <a:buNone/>
            </a:pPr>
            <a:r>
              <a:rPr lang="de-DE" sz="2400" dirty="0"/>
              <a:t>I</a:t>
            </a:r>
            <a:r>
              <a:rPr lang="de-DE" sz="2400" dirty="0" smtClean="0"/>
              <a:t>n </a:t>
            </a:r>
            <a:r>
              <a:rPr lang="de-DE" sz="2400" dirty="0"/>
              <a:t>vielen </a:t>
            </a:r>
            <a:r>
              <a:rPr lang="de-DE" sz="2400" dirty="0">
                <a:solidFill>
                  <a:srgbClr val="D63D11"/>
                </a:solidFill>
              </a:rPr>
              <a:t>alpinen Gebieten</a:t>
            </a:r>
            <a:r>
              <a:rPr lang="de-DE" sz="2400" dirty="0"/>
              <a:t> ist </a:t>
            </a:r>
            <a:r>
              <a:rPr lang="de-DE" sz="2400" dirty="0" smtClean="0"/>
              <a:t>keine Mobilfunk- Abdeckung </a:t>
            </a:r>
            <a:r>
              <a:rPr lang="de-DE" sz="2400" dirty="0"/>
              <a:t>gegeben und </a:t>
            </a:r>
            <a:r>
              <a:rPr lang="de-DE" sz="2400" dirty="0">
                <a:solidFill>
                  <a:srgbClr val="D63D11"/>
                </a:solidFill>
              </a:rPr>
              <a:t>kein Notruf </a:t>
            </a:r>
            <a:r>
              <a:rPr lang="de-DE" sz="2400" dirty="0" smtClean="0">
                <a:solidFill>
                  <a:srgbClr val="D63D11"/>
                </a:solidFill>
              </a:rPr>
              <a:t>möglich!</a:t>
            </a:r>
            <a:endParaRPr lang="de-DE" sz="2400" dirty="0">
              <a:solidFill>
                <a:srgbClr val="D63D1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Mobiltelefon - </a:t>
            </a:r>
            <a:r>
              <a:rPr lang="de-DE" dirty="0" smtClean="0">
                <a:solidFill>
                  <a:srgbClr val="002B40"/>
                </a:solidFill>
              </a:rPr>
              <a:t>Notruf</a:t>
            </a:r>
            <a:endParaRPr lang="de-DE" dirty="0">
              <a:solidFill>
                <a:srgbClr val="002B40"/>
              </a:solidFill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044" y="5729315"/>
            <a:ext cx="345509" cy="351466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574158" y="5183566"/>
            <a:ext cx="6976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>
                <a:latin typeface="TitilliumWeb" charset="0"/>
              </a:rPr>
              <a:t>© </a:t>
            </a:r>
            <a:r>
              <a:rPr lang="de-DE" sz="800" i="1" smtClean="0">
                <a:latin typeface="TitilliumWeb" charset="0"/>
              </a:rPr>
              <a:t>NFÖ/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000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0"/>
          </p:nvPr>
        </p:nvSpPr>
        <p:spPr>
          <a:xfrm>
            <a:off x="3785191" y="1270000"/>
            <a:ext cx="8046066" cy="5399851"/>
          </a:xfrm>
        </p:spPr>
        <p:txBody>
          <a:bodyPr>
            <a:normAutofit lnSpcReduction="10000"/>
          </a:bodyPr>
          <a:lstStyle/>
          <a:p>
            <a:pPr lvl="1"/>
            <a:r>
              <a:rPr lang="de-DE" dirty="0"/>
              <a:t>Ist </a:t>
            </a:r>
            <a:r>
              <a:rPr lang="de-DE" b="1" dirty="0">
                <a:solidFill>
                  <a:srgbClr val="D63D11"/>
                </a:solidFill>
              </a:rPr>
              <a:t>immer</a:t>
            </a:r>
            <a:r>
              <a:rPr lang="de-DE" dirty="0"/>
              <a:t> dabei</a:t>
            </a:r>
          </a:p>
          <a:p>
            <a:pPr lvl="1"/>
            <a:r>
              <a:rPr lang="de-DE" dirty="0" smtClean="0"/>
              <a:t>Dient zur </a:t>
            </a:r>
            <a:r>
              <a:rPr lang="de-DE" b="1" dirty="0" smtClean="0">
                <a:solidFill>
                  <a:srgbClr val="D63D11"/>
                </a:solidFill>
              </a:rPr>
              <a:t>Erstversorgung </a:t>
            </a:r>
          </a:p>
          <a:p>
            <a:pPr lvl="1"/>
            <a:r>
              <a:rPr lang="de-DE" dirty="0" smtClean="0">
                <a:solidFill>
                  <a:srgbClr val="002B40"/>
                </a:solidFill>
              </a:rPr>
              <a:t>Inhalt in regelmäßigen Abständen </a:t>
            </a:r>
            <a:r>
              <a:rPr lang="de-DE" b="1" dirty="0">
                <a:solidFill>
                  <a:srgbClr val="D63D11"/>
                </a:solidFill>
              </a:rPr>
              <a:t>ü</a:t>
            </a:r>
            <a:r>
              <a:rPr lang="de-DE" b="1" dirty="0" smtClean="0">
                <a:solidFill>
                  <a:srgbClr val="D63D11"/>
                </a:solidFill>
              </a:rPr>
              <a:t>berprüfen</a:t>
            </a:r>
            <a:r>
              <a:rPr lang="de-DE" dirty="0" smtClean="0">
                <a:solidFill>
                  <a:srgbClr val="002B40"/>
                </a:solidFill>
              </a:rPr>
              <a:t> </a:t>
            </a:r>
          </a:p>
          <a:p>
            <a:pPr lvl="1"/>
            <a:r>
              <a:rPr lang="de-DE" dirty="0" smtClean="0">
                <a:solidFill>
                  <a:srgbClr val="002B40"/>
                </a:solidFill>
              </a:rPr>
              <a:t>Wichtige </a:t>
            </a:r>
            <a:r>
              <a:rPr lang="de-DE" b="1" dirty="0" smtClean="0">
                <a:solidFill>
                  <a:srgbClr val="D63D11"/>
                </a:solidFill>
              </a:rPr>
              <a:t>Inhalte</a:t>
            </a:r>
            <a:r>
              <a:rPr lang="de-DE" dirty="0" smtClean="0">
                <a:solidFill>
                  <a:srgbClr val="D63D11"/>
                </a:solidFill>
              </a:rPr>
              <a:t>:</a:t>
            </a:r>
          </a:p>
          <a:p>
            <a:pPr lvl="2"/>
            <a:r>
              <a:rPr lang="de-DE" dirty="0">
                <a:solidFill>
                  <a:srgbClr val="002B40"/>
                </a:solidFill>
              </a:rPr>
              <a:t>S</a:t>
            </a:r>
            <a:r>
              <a:rPr lang="de-DE" dirty="0" smtClean="0">
                <a:solidFill>
                  <a:srgbClr val="002B40"/>
                </a:solidFill>
              </a:rPr>
              <a:t>terile Wundauflage, Heftpflaster, Blasenpflaster</a:t>
            </a:r>
          </a:p>
          <a:p>
            <a:pPr lvl="2"/>
            <a:r>
              <a:rPr lang="de-DE" dirty="0" smtClean="0"/>
              <a:t>Dreieckstuch, Alu-Rettungsdecke, Wärmekissen</a:t>
            </a:r>
            <a:endParaRPr lang="de-DE" dirty="0"/>
          </a:p>
          <a:p>
            <a:pPr lvl="2"/>
            <a:r>
              <a:rPr lang="de-AT" dirty="0" err="1" smtClean="0"/>
              <a:t>Leukotape</a:t>
            </a:r>
            <a:r>
              <a:rPr lang="de-AT" dirty="0" smtClean="0"/>
              <a:t>, Haft-Fixierbinde, stabile Schere</a:t>
            </a:r>
            <a:r>
              <a:rPr lang="de-DE" dirty="0" smtClean="0"/>
              <a:t> </a:t>
            </a:r>
          </a:p>
          <a:p>
            <a:pPr lvl="2"/>
            <a:r>
              <a:rPr lang="de-DE" dirty="0" smtClean="0"/>
              <a:t>Latex Handschuhe, Beatmungstuch</a:t>
            </a:r>
            <a:endParaRPr lang="de-DE" dirty="0" smtClean="0">
              <a:solidFill>
                <a:srgbClr val="002B40"/>
              </a:solidFill>
            </a:endParaRPr>
          </a:p>
          <a:p>
            <a:pPr lvl="1"/>
            <a:r>
              <a:rPr lang="de-DE" dirty="0" smtClean="0">
                <a:solidFill>
                  <a:srgbClr val="002B40"/>
                </a:solidFill>
              </a:rPr>
              <a:t>Wertvolle </a:t>
            </a:r>
            <a:r>
              <a:rPr lang="de-DE" b="1" dirty="0">
                <a:solidFill>
                  <a:srgbClr val="D63D11"/>
                </a:solidFill>
              </a:rPr>
              <a:t>E</a:t>
            </a:r>
            <a:r>
              <a:rPr lang="de-DE" b="1" dirty="0" smtClean="0">
                <a:solidFill>
                  <a:srgbClr val="D63D11"/>
                </a:solidFill>
              </a:rPr>
              <a:t>rgänzung</a:t>
            </a:r>
            <a:r>
              <a:rPr lang="de-DE" dirty="0" smtClean="0">
                <a:solidFill>
                  <a:srgbClr val="002B40"/>
                </a:solidFill>
              </a:rPr>
              <a:t>:</a:t>
            </a:r>
          </a:p>
          <a:p>
            <a:pPr lvl="2"/>
            <a:r>
              <a:rPr lang="de-DE" dirty="0" smtClean="0">
                <a:solidFill>
                  <a:srgbClr val="002B40"/>
                </a:solidFill>
              </a:rPr>
              <a:t>Signalpfeife, Stirnlampe</a:t>
            </a:r>
            <a:endParaRPr lang="de-DE" dirty="0">
              <a:solidFill>
                <a:srgbClr val="002B40"/>
              </a:solidFill>
            </a:endParaRPr>
          </a:p>
          <a:p>
            <a:pPr lvl="1"/>
            <a:endParaRPr lang="de-DE" dirty="0">
              <a:solidFill>
                <a:srgbClr val="002B40"/>
              </a:solidFill>
            </a:endParaRPr>
          </a:p>
          <a:p>
            <a:pPr lvl="1"/>
            <a:endParaRPr lang="de-DE" dirty="0"/>
          </a:p>
          <a:p>
            <a:pPr marL="0" indent="0">
              <a:buNone/>
            </a:pPr>
            <a:r>
              <a:rPr lang="de-DE" sz="2400" dirty="0" smtClean="0"/>
              <a:t>Bei einer Versorgung kommt man mit einem EH-Paket schnell an die </a:t>
            </a:r>
            <a:r>
              <a:rPr lang="de-DE" sz="2400" dirty="0" smtClean="0">
                <a:solidFill>
                  <a:srgbClr val="D63D11"/>
                </a:solidFill>
              </a:rPr>
              <a:t>Grenzen,</a:t>
            </a:r>
            <a:r>
              <a:rPr lang="de-DE" sz="2400" dirty="0" smtClean="0"/>
              <a:t> da sehr klein und wenig Inhalt. Die Summe macht es aus! Deswegen sollte in </a:t>
            </a:r>
            <a:r>
              <a:rPr lang="de-DE" sz="2400" dirty="0" smtClean="0">
                <a:solidFill>
                  <a:srgbClr val="D63D11"/>
                </a:solidFill>
              </a:rPr>
              <a:t>einer Gruppe jeder ein EH-Paket </a:t>
            </a:r>
            <a:r>
              <a:rPr lang="de-DE" sz="2400" dirty="0" smtClean="0"/>
              <a:t>dabei haben.</a:t>
            </a:r>
            <a:endParaRPr lang="de-DE" sz="2400" dirty="0">
              <a:solidFill>
                <a:srgbClr val="D63D1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Erste Hilfe-Paket (EH-Paket)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682" y="5420975"/>
            <a:ext cx="345509" cy="351466"/>
          </a:xfrm>
          <a:prstGeom prst="rect">
            <a:avLst/>
          </a:prstGeom>
        </p:spPr>
      </p:pic>
      <p:pic>
        <p:nvPicPr>
          <p:cNvPr id="9" name="Inhaltsplatzhalter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44" y="1703188"/>
            <a:ext cx="2687338" cy="402612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752344" y="5556997"/>
            <a:ext cx="59824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Edlinger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985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3-Master">
  <a:themeElements>
    <a:clrScheme name="W3">
      <a:dk1>
        <a:srgbClr val="002B40"/>
      </a:dk1>
      <a:lt1>
        <a:srgbClr val="FFFFFF"/>
      </a:lt1>
      <a:dk2>
        <a:srgbClr val="002B40"/>
      </a:dk2>
      <a:lt2>
        <a:srgbClr val="EEECE1"/>
      </a:lt2>
      <a:accent1>
        <a:srgbClr val="D624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70C0F"/>
      </a:hlink>
      <a:folHlink>
        <a:srgbClr val="C70C0F"/>
      </a:folHlink>
    </a:clrScheme>
    <a:fontScheme name="W3">
      <a:majorFont>
        <a:latin typeface="Titillium Web"/>
        <a:ea typeface=""/>
        <a:cs typeface=""/>
      </a:majorFont>
      <a:minorFont>
        <a:latin typeface="Titillium We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559</Words>
  <Application>Microsoft Macintosh PowerPoint</Application>
  <PresentationFormat>Breitbild</PresentationFormat>
  <Paragraphs>139</Paragraphs>
  <Slides>12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Calibri</vt:lpstr>
      <vt:lpstr>Titillium Web</vt:lpstr>
      <vt:lpstr>TitilliumWeb</vt:lpstr>
      <vt:lpstr>Wingdings</vt:lpstr>
      <vt:lpstr>Arial</vt:lpstr>
      <vt:lpstr>W3-Master</vt:lpstr>
      <vt:lpstr>Notfallausrüstung</vt:lpstr>
      <vt:lpstr>Die Standard Notfallausrüstung</vt:lpstr>
      <vt:lpstr>Zusätzliche Notfallausrüstung</vt:lpstr>
      <vt:lpstr>Orten und Bergen - Zeitbedarf</vt:lpstr>
      <vt:lpstr>Lawinenverschüttetensuchgerät (LVS-Gerät)</vt:lpstr>
      <vt:lpstr>Lawinenverschüttetensuchgerät (LVS-Gerät) </vt:lpstr>
      <vt:lpstr>Sonde und Schaufel</vt:lpstr>
      <vt:lpstr>Mobiltelefon - Notruf</vt:lpstr>
      <vt:lpstr>Erste Hilfe-Paket (EH-Paket)</vt:lpstr>
      <vt:lpstr>Biwaksack</vt:lpstr>
      <vt:lpstr> Kurzfilme - Notfallausrüstung</vt:lpstr>
      <vt:lpstr>PowerPoint-Präsentation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ullin</dc:creator>
  <cp:lastModifiedBy>Martin Edlinger</cp:lastModifiedBy>
  <cp:revision>136</cp:revision>
  <cp:lastPrinted>2016-10-20T18:21:15Z</cp:lastPrinted>
  <dcterms:created xsi:type="dcterms:W3CDTF">2016-10-17T08:41:26Z</dcterms:created>
  <dcterms:modified xsi:type="dcterms:W3CDTF">2017-01-04T16:54:36Z</dcterms:modified>
</cp:coreProperties>
</file>