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9"/>
  </p:notesMasterIdLst>
  <p:sldIdLst>
    <p:sldId id="266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274" r:id="rId17"/>
    <p:sldId id="287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3D11"/>
    <a:srgbClr val="002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 autoAdjust="0"/>
    <p:restoredTop sz="89209"/>
  </p:normalViewPr>
  <p:slideViewPr>
    <p:cSldViewPr snapToGrid="0">
      <p:cViewPr>
        <p:scale>
          <a:sx n="90" d="100"/>
          <a:sy n="90" d="100"/>
        </p:scale>
        <p:origin x="1280" y="144"/>
      </p:cViewPr>
      <p:guideLst/>
    </p:cSldViewPr>
  </p:slideViewPr>
  <p:outlineViewPr>
    <p:cViewPr>
      <p:scale>
        <a:sx n="33" d="100"/>
        <a:sy n="33" d="100"/>
      </p:scale>
      <p:origin x="0" y="-9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300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65FF6-0310-184A-A0A1-852871D5505B}" type="datetimeFigureOut">
              <a:rPr lang="de-DE" smtClean="0"/>
              <a:t>04.01.17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C9930-7D8A-6246-A1B1-59E7D4DCDB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13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205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846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2243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204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132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311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598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792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ü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601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173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16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9369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553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288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7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3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3-INHAL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Rechteck 3"/>
          <p:cNvSpPr/>
          <p:nvPr userDrawn="1"/>
        </p:nvSpPr>
        <p:spPr>
          <a:xfrm>
            <a:off x="9309100" y="217969"/>
            <a:ext cx="1854200" cy="6240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00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0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0547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427404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664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381105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294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3-INHALT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1"/>
          </p:nvPr>
        </p:nvSpPr>
        <p:spPr>
          <a:xfrm>
            <a:off x="824503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192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782320"/>
            <a:ext cx="12192000" cy="6075680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3575051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8" name="Inhaltsplatzhalter 2"/>
          <p:cNvSpPr>
            <a:spLocks noGrp="1"/>
          </p:cNvSpPr>
          <p:nvPr>
            <p:ph idx="11"/>
          </p:nvPr>
        </p:nvSpPr>
        <p:spPr>
          <a:xfrm>
            <a:off x="8247343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484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 noChangeAspect="1"/>
          </p:cNvSpPr>
          <p:nvPr>
            <p:ph type="title"/>
          </p:nvPr>
        </p:nvSpPr>
        <p:spPr>
          <a:xfrm>
            <a:off x="360341" y="1244344"/>
            <a:ext cx="11509104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341" y="2176207"/>
            <a:ext cx="11509104" cy="4316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48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8" r:id="rId2"/>
    <p:sldLayoutId id="2147483652" r:id="rId3"/>
    <p:sldLayoutId id="2147483662" r:id="rId4"/>
    <p:sldLayoutId id="2147483664" r:id="rId5"/>
    <p:sldLayoutId id="2147483665" r:id="rId6"/>
    <p:sldLayoutId id="2147483666" r:id="rId7"/>
    <p:sldLayoutId id="214748366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2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2163450"/>
            <a:ext cx="1491608" cy="69906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361" y="2164100"/>
            <a:ext cx="2801435" cy="698419"/>
          </a:xfrm>
          <a:prstGeom prst="rect">
            <a:avLst/>
          </a:prstGeom>
          <a:effectLst>
            <a:outerShdw blurRad="304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Notfall Lawine</a:t>
            </a:r>
            <a:endParaRPr lang="de-AT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371" y="824203"/>
            <a:ext cx="1595355" cy="9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185" y="3658002"/>
            <a:ext cx="2795564" cy="2833005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6973147" cy="522224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de-DE" sz="2400" b="0" dirty="0"/>
              <a:t>Je tiefer eine Person </a:t>
            </a:r>
            <a:r>
              <a:rPr lang="de-DE" sz="2400" b="0" dirty="0" smtClean="0"/>
              <a:t>verschüttet </a:t>
            </a:r>
            <a:r>
              <a:rPr lang="de-DE" sz="2400" b="0" dirty="0"/>
              <a:t>ist, umso wichtiger ist </a:t>
            </a:r>
            <a:r>
              <a:rPr lang="de-DE" sz="2400" b="0" dirty="0" smtClean="0"/>
              <a:t>die </a:t>
            </a:r>
            <a:r>
              <a:rPr lang="de-DE" sz="2400" dirty="0" smtClean="0">
                <a:solidFill>
                  <a:srgbClr val="D63D11"/>
                </a:solidFill>
              </a:rPr>
              <a:t>genaue Lageortung</a:t>
            </a:r>
            <a:r>
              <a:rPr lang="de-DE" sz="2400" b="0" dirty="0" smtClean="0"/>
              <a:t> </a:t>
            </a:r>
            <a:r>
              <a:rPr lang="de-DE" sz="2400" b="0" dirty="0"/>
              <a:t>durch </a:t>
            </a:r>
            <a:r>
              <a:rPr lang="de-DE" sz="2400" b="0" dirty="0" smtClean="0"/>
              <a:t>die Sonde</a:t>
            </a:r>
          </a:p>
          <a:p>
            <a:pPr>
              <a:lnSpc>
                <a:spcPct val="110000"/>
              </a:lnSpc>
            </a:pPr>
            <a:endParaRPr lang="de-DE" sz="2400" b="0" dirty="0" smtClean="0"/>
          </a:p>
          <a:p>
            <a:pPr>
              <a:lnSpc>
                <a:spcPct val="110000"/>
              </a:lnSpc>
            </a:pPr>
            <a:r>
              <a:rPr lang="de-DE" sz="2400" b="0" dirty="0"/>
              <a:t>Fest und im </a:t>
            </a:r>
            <a:r>
              <a:rPr lang="de-DE" sz="2400" dirty="0">
                <a:solidFill>
                  <a:srgbClr val="D63D11"/>
                </a:solidFill>
              </a:rPr>
              <a:t>rechten Winkel</a:t>
            </a:r>
            <a:r>
              <a:rPr lang="de-DE" sz="2400" b="0" dirty="0"/>
              <a:t> zur </a:t>
            </a:r>
            <a:r>
              <a:rPr lang="de-DE" sz="2400" b="0" dirty="0" smtClean="0"/>
              <a:t>Schneeoberfläche sondieren</a:t>
            </a:r>
            <a:endParaRPr lang="de-DE" sz="2400" dirty="0" smtClean="0">
              <a:solidFill>
                <a:srgbClr val="D63D11"/>
              </a:solidFill>
            </a:endParaRPr>
          </a:p>
          <a:p>
            <a:pPr>
              <a:lnSpc>
                <a:spcPct val="110000"/>
              </a:lnSpc>
            </a:pPr>
            <a:endParaRPr lang="de-DE" sz="2400" b="0" dirty="0" smtClean="0"/>
          </a:p>
          <a:p>
            <a:pPr>
              <a:lnSpc>
                <a:spcPct val="110000"/>
              </a:lnSpc>
            </a:pPr>
            <a:r>
              <a:rPr lang="de-DE" sz="2400" dirty="0" smtClean="0">
                <a:solidFill>
                  <a:srgbClr val="D63D11"/>
                </a:solidFill>
              </a:rPr>
              <a:t>Spiralförmig</a:t>
            </a:r>
            <a:r>
              <a:rPr lang="de-DE" sz="2400" b="0" dirty="0" smtClean="0"/>
              <a:t> im Abstand </a:t>
            </a:r>
            <a:r>
              <a:rPr lang="de-DE" sz="2400" b="0" dirty="0"/>
              <a:t>von ca. 25 </a:t>
            </a:r>
            <a:r>
              <a:rPr lang="de-DE" sz="2400" b="0" dirty="0" smtClean="0"/>
              <a:t>m bis </a:t>
            </a:r>
            <a:r>
              <a:rPr lang="de-DE" sz="2400" b="0" dirty="0"/>
              <a:t>30 cm</a:t>
            </a:r>
            <a:endParaRPr lang="de-DE" sz="2400" b="0" dirty="0" smtClean="0"/>
          </a:p>
          <a:p>
            <a:pPr>
              <a:lnSpc>
                <a:spcPct val="110000"/>
              </a:lnSpc>
            </a:pPr>
            <a:endParaRPr lang="de-DE" sz="2400" b="0" dirty="0" smtClean="0"/>
          </a:p>
          <a:p>
            <a:pPr>
              <a:lnSpc>
                <a:spcPct val="110000"/>
              </a:lnSpc>
            </a:pPr>
            <a:r>
              <a:rPr lang="de-DE" sz="2400" b="0" dirty="0" smtClean="0"/>
              <a:t>Erster </a:t>
            </a:r>
            <a:r>
              <a:rPr lang="de-DE" sz="2400" b="0" dirty="0" err="1" smtClean="0"/>
              <a:t>Sondenstich</a:t>
            </a:r>
            <a:r>
              <a:rPr lang="de-DE" sz="2400" b="0" dirty="0" smtClean="0"/>
              <a:t> am </a:t>
            </a:r>
            <a:r>
              <a:rPr lang="de-DE" sz="2400" dirty="0" smtClean="0">
                <a:solidFill>
                  <a:srgbClr val="D63D11"/>
                </a:solidFill>
              </a:rPr>
              <a:t>kleinsten</a:t>
            </a:r>
            <a:r>
              <a:rPr lang="de-DE" sz="2400" b="0" dirty="0" smtClean="0"/>
              <a:t> </a:t>
            </a:r>
            <a:r>
              <a:rPr lang="de-DE" sz="2400" b="0" dirty="0"/>
              <a:t>Distanz-Wert </a:t>
            </a:r>
            <a:endParaRPr lang="de-DE" sz="2400" b="0" dirty="0" smtClean="0"/>
          </a:p>
          <a:p>
            <a:pPr>
              <a:lnSpc>
                <a:spcPct val="110000"/>
              </a:lnSpc>
            </a:pPr>
            <a:endParaRPr lang="de-DE" sz="2400" dirty="0">
              <a:solidFill>
                <a:srgbClr val="D63D11"/>
              </a:solidFill>
            </a:endParaRPr>
          </a:p>
          <a:p>
            <a:pPr>
              <a:lnSpc>
                <a:spcPct val="110000"/>
              </a:lnSpc>
            </a:pPr>
            <a:r>
              <a:rPr lang="de-DE" sz="2400" b="0" dirty="0"/>
              <a:t>Retter/Schaufler </a:t>
            </a:r>
            <a:r>
              <a:rPr lang="de-DE" sz="2400" b="0" dirty="0" smtClean="0"/>
              <a:t>über </a:t>
            </a:r>
            <a:r>
              <a:rPr lang="de-DE" sz="2400" b="0" dirty="0"/>
              <a:t>den Treffer </a:t>
            </a:r>
            <a:r>
              <a:rPr lang="de-DE" sz="2400" dirty="0" smtClean="0">
                <a:solidFill>
                  <a:srgbClr val="D63D11"/>
                </a:solidFill>
              </a:rPr>
              <a:t>informieren</a:t>
            </a:r>
          </a:p>
          <a:p>
            <a:pPr>
              <a:lnSpc>
                <a:spcPct val="110000"/>
              </a:lnSpc>
            </a:pPr>
            <a:endParaRPr lang="de-DE" sz="2400" dirty="0">
              <a:solidFill>
                <a:srgbClr val="D63D11"/>
              </a:solidFill>
            </a:endParaRPr>
          </a:p>
          <a:p>
            <a:pPr>
              <a:lnSpc>
                <a:spcPct val="110000"/>
              </a:lnSpc>
            </a:pPr>
            <a:r>
              <a:rPr lang="de-DE" sz="2400" b="0" dirty="0" smtClean="0">
                <a:solidFill>
                  <a:srgbClr val="002B40"/>
                </a:solidFill>
              </a:rPr>
              <a:t>Bei </a:t>
            </a:r>
            <a:r>
              <a:rPr lang="de-DE" sz="2400" dirty="0" smtClean="0">
                <a:solidFill>
                  <a:srgbClr val="D63D11"/>
                </a:solidFill>
              </a:rPr>
              <a:t>Treffer</a:t>
            </a:r>
            <a:r>
              <a:rPr lang="de-DE" sz="2400" b="0" dirty="0" smtClean="0">
                <a:solidFill>
                  <a:srgbClr val="002B40"/>
                </a:solidFill>
              </a:rPr>
              <a:t> Sonde stecken lassen</a:t>
            </a:r>
            <a:endParaRPr lang="de-DE" sz="2400" b="0" dirty="0">
              <a:solidFill>
                <a:srgbClr val="002B40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60341" y="307636"/>
            <a:ext cx="8661739" cy="497840"/>
          </a:xfrm>
        </p:spPr>
        <p:txBody>
          <a:bodyPr/>
          <a:lstStyle/>
          <a:p>
            <a:r>
              <a:rPr lang="de-DE" dirty="0" smtClean="0"/>
              <a:t>Punktsuche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0753344" y="6348951"/>
            <a:ext cx="9396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</a:t>
            </a:r>
            <a:r>
              <a:rPr lang="de-DE" sz="800" i="1" dirty="0" err="1" smtClean="0">
                <a:latin typeface="TitilliumWeb" charset="0"/>
              </a:rPr>
              <a:t>Sojer</a:t>
            </a:r>
            <a:r>
              <a:rPr lang="de-DE" sz="800" i="1" dirty="0" smtClean="0">
                <a:latin typeface="TitilliumWeb" charset="0"/>
              </a:rPr>
              <a:t>/Pieps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9946" y="938605"/>
            <a:ext cx="1910398" cy="2718164"/>
          </a:xfrm>
        </p:spPr>
      </p:pic>
    </p:spTree>
    <p:extLst>
      <p:ext uri="{BB962C8B-B14F-4D97-AF65-F5344CB8AC3E}">
        <p14:creationId xmlns:p14="http://schemas.microsoft.com/office/powerpoint/2010/main" val="6262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6973147" cy="2570479"/>
          </a:xfrm>
        </p:spPr>
        <p:txBody>
          <a:bodyPr>
            <a:normAutofit/>
          </a:bodyPr>
          <a:lstStyle/>
          <a:p>
            <a:r>
              <a:rPr lang="de-DE" sz="2200" b="0" dirty="0" smtClean="0"/>
              <a:t>Ausgraben </a:t>
            </a:r>
            <a:r>
              <a:rPr lang="de-DE" sz="2200" dirty="0" smtClean="0">
                <a:solidFill>
                  <a:srgbClr val="D63D11"/>
                </a:solidFill>
              </a:rPr>
              <a:t>dauert</a:t>
            </a:r>
            <a:r>
              <a:rPr lang="de-DE" sz="2200" b="0" dirty="0" smtClean="0"/>
              <a:t> meist sehr lange</a:t>
            </a:r>
          </a:p>
          <a:p>
            <a:endParaRPr lang="de-DE" sz="2200" b="0" dirty="0" smtClean="0"/>
          </a:p>
          <a:p>
            <a:r>
              <a:rPr lang="de-DE" sz="2200" dirty="0" smtClean="0">
                <a:solidFill>
                  <a:srgbClr val="D63D11"/>
                </a:solidFill>
              </a:rPr>
              <a:t>Talwärts</a:t>
            </a:r>
            <a:r>
              <a:rPr lang="de-DE" sz="2200" b="0" dirty="0"/>
              <a:t> </a:t>
            </a:r>
            <a:r>
              <a:rPr lang="de-DE" sz="2200" b="0" dirty="0" smtClean="0"/>
              <a:t>versetzt </a:t>
            </a:r>
            <a:r>
              <a:rPr lang="de-DE" sz="2200" b="0" dirty="0"/>
              <a:t>mit dem Ausgraben </a:t>
            </a:r>
            <a:r>
              <a:rPr lang="de-DE" sz="2200" b="0" dirty="0" smtClean="0"/>
              <a:t>beginnen</a:t>
            </a:r>
          </a:p>
          <a:p>
            <a:endParaRPr lang="de-DE" sz="2200" dirty="0" smtClean="0">
              <a:solidFill>
                <a:srgbClr val="D63D11"/>
              </a:solidFill>
            </a:endParaRPr>
          </a:p>
          <a:p>
            <a:r>
              <a:rPr lang="de-DE" sz="2200" b="0" dirty="0" smtClean="0">
                <a:solidFill>
                  <a:srgbClr val="002B40"/>
                </a:solidFill>
              </a:rPr>
              <a:t>Bei mehreren Rettern - </a:t>
            </a:r>
            <a:r>
              <a:rPr lang="de-DE" sz="2200" dirty="0" smtClean="0">
                <a:solidFill>
                  <a:srgbClr val="D63D11"/>
                </a:solidFill>
              </a:rPr>
              <a:t>Schneeförderband</a:t>
            </a:r>
            <a:endParaRPr lang="de-DE" sz="2200" b="0" dirty="0" smtClean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60341" y="307636"/>
            <a:ext cx="8661739" cy="497840"/>
          </a:xfrm>
        </p:spPr>
        <p:txBody>
          <a:bodyPr/>
          <a:lstStyle/>
          <a:p>
            <a:r>
              <a:rPr lang="de-DE" dirty="0" smtClean="0"/>
              <a:t>Systematisches Ausschaufeln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0753344" y="6348951"/>
            <a:ext cx="6767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185" y="1134258"/>
            <a:ext cx="3085302" cy="252374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185" y="3840480"/>
            <a:ext cx="3085302" cy="2523744"/>
          </a:xfrm>
          <a:prstGeom prst="rect">
            <a:avLst/>
          </a:prstGeom>
        </p:spPr>
      </p:pic>
      <p:sp>
        <p:nvSpPr>
          <p:cNvPr id="10" name="Inhaltsplatzhalter 5"/>
          <p:cNvSpPr>
            <a:spLocks noGrp="1"/>
          </p:cNvSpPr>
          <p:nvPr>
            <p:ph idx="10"/>
          </p:nvPr>
        </p:nvSpPr>
        <p:spPr>
          <a:xfrm>
            <a:off x="705850" y="5102352"/>
            <a:ext cx="6225302" cy="1078992"/>
          </a:xfrm>
          <a:solidFill>
            <a:srgbClr val="002B40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200" b="0" dirty="0">
                <a:solidFill>
                  <a:schemeClr val="bg1"/>
                </a:solidFill>
              </a:rPr>
              <a:t>Ziel des gesamten Notfall-Ablaufschemas ist es, </a:t>
            </a:r>
            <a:r>
              <a:rPr lang="de-DE" sz="2200" b="0" dirty="0" smtClean="0">
                <a:solidFill>
                  <a:schemeClr val="bg1"/>
                </a:solidFill>
              </a:rPr>
              <a:t>so schnell </a:t>
            </a:r>
            <a:r>
              <a:rPr lang="de-DE" sz="2200" b="0" dirty="0">
                <a:solidFill>
                  <a:schemeClr val="bg1"/>
                </a:solidFill>
              </a:rPr>
              <a:t>wie </a:t>
            </a:r>
            <a:r>
              <a:rPr lang="de-DE" sz="2200" b="0" dirty="0" smtClean="0">
                <a:solidFill>
                  <a:schemeClr val="bg1"/>
                </a:solidFill>
              </a:rPr>
              <a:t>möglich </a:t>
            </a:r>
            <a:r>
              <a:rPr lang="de-DE" sz="2200" b="0" dirty="0">
                <a:solidFill>
                  <a:schemeClr val="bg1"/>
                </a:solidFill>
              </a:rPr>
              <a:t>zum Kopf des </a:t>
            </a:r>
            <a:r>
              <a:rPr lang="de-DE" sz="2200" b="0" dirty="0" smtClean="0">
                <a:solidFill>
                  <a:schemeClr val="bg1"/>
                </a:solidFill>
              </a:rPr>
              <a:t>Verschütteten zu gelangen</a:t>
            </a:r>
            <a:r>
              <a:rPr lang="de-DE" sz="2200" b="0" dirty="0">
                <a:solidFill>
                  <a:schemeClr val="bg1"/>
                </a:solidFill>
              </a:rPr>
              <a:t>, um ihm das Atmen zu </a:t>
            </a:r>
            <a:r>
              <a:rPr lang="de-DE" sz="2200" b="0" dirty="0" smtClean="0">
                <a:solidFill>
                  <a:schemeClr val="bg1"/>
                </a:solidFill>
              </a:rPr>
              <a:t>ermöglichen</a:t>
            </a:r>
            <a:r>
              <a:rPr lang="de-DE" sz="2200" b="0" dirty="0">
                <a:solidFill>
                  <a:schemeClr val="bg1"/>
                </a:solidFill>
              </a:rPr>
              <a:t>!</a:t>
            </a:r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1" y="5102352"/>
            <a:ext cx="345509" cy="35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2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396" y="912143"/>
            <a:ext cx="8162604" cy="5945857"/>
          </a:xfr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5869009" cy="52222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sz="2400" b="0" dirty="0" smtClean="0"/>
              <a:t>Priorität hat die </a:t>
            </a:r>
            <a:r>
              <a:rPr lang="de-DE" sz="2400" dirty="0" smtClean="0">
                <a:solidFill>
                  <a:srgbClr val="D63D11"/>
                </a:solidFill>
              </a:rPr>
              <a:t>erste</a:t>
            </a:r>
            <a:r>
              <a:rPr lang="de-DE" sz="2400" b="0" dirty="0" smtClean="0"/>
              <a:t> geortete Person </a:t>
            </a:r>
          </a:p>
          <a:p>
            <a:pPr>
              <a:lnSpc>
                <a:spcPct val="110000"/>
              </a:lnSpc>
            </a:pPr>
            <a:r>
              <a:rPr lang="de-DE" sz="2400" b="0" dirty="0" smtClean="0"/>
              <a:t>Bei mehreren Rettern </a:t>
            </a:r>
            <a:r>
              <a:rPr lang="de-DE" sz="2400" dirty="0" smtClean="0">
                <a:solidFill>
                  <a:srgbClr val="D63D11"/>
                </a:solidFill>
              </a:rPr>
              <a:t>gleichzeitig</a:t>
            </a:r>
            <a:r>
              <a:rPr lang="de-DE" sz="2400" dirty="0" smtClean="0"/>
              <a:t> </a:t>
            </a:r>
            <a:r>
              <a:rPr lang="de-DE" sz="2400" b="0" dirty="0" smtClean="0"/>
              <a:t>schaufeln und Suche nach weiteren Verschütteten</a:t>
            </a:r>
          </a:p>
          <a:p>
            <a:pPr>
              <a:lnSpc>
                <a:spcPct val="110000"/>
              </a:lnSpc>
            </a:pPr>
            <a:r>
              <a:rPr lang="de-DE" sz="2400" b="0" dirty="0" smtClean="0"/>
              <a:t>Moderne</a:t>
            </a:r>
            <a:r>
              <a:rPr lang="de-DE" sz="2400" b="0" dirty="0"/>
              <a:t> </a:t>
            </a:r>
            <a:r>
              <a:rPr lang="de-DE" sz="2400" b="0" dirty="0" smtClean="0"/>
              <a:t>LVS-Geräte können </a:t>
            </a:r>
            <a:r>
              <a:rPr lang="de-DE" sz="2400" b="0" dirty="0"/>
              <a:t>Signal </a:t>
            </a:r>
            <a:r>
              <a:rPr lang="de-DE" sz="2400" dirty="0" smtClean="0">
                <a:solidFill>
                  <a:srgbClr val="D63D11"/>
                </a:solidFill>
              </a:rPr>
              <a:t>ausblenden</a:t>
            </a:r>
            <a:r>
              <a:rPr lang="de-DE" sz="2400" b="0" dirty="0" smtClean="0"/>
              <a:t> (Mehrfachverschüttung)</a:t>
            </a:r>
            <a:endParaRPr lang="de-DE" sz="2400" b="0" dirty="0"/>
          </a:p>
          <a:p>
            <a:pPr>
              <a:lnSpc>
                <a:spcPct val="110000"/>
              </a:lnSpc>
            </a:pPr>
            <a:r>
              <a:rPr lang="de-DE" sz="2400" b="0" dirty="0" smtClean="0"/>
              <a:t>Weitersuche wieder </a:t>
            </a:r>
            <a:r>
              <a:rPr lang="de-DE" sz="2400" b="0" dirty="0"/>
              <a:t>mit </a:t>
            </a:r>
            <a:r>
              <a:rPr lang="de-DE" sz="2400" b="0" dirty="0" smtClean="0"/>
              <a:t>Signal- oder Grobsuche im </a:t>
            </a:r>
            <a:r>
              <a:rPr lang="de-DE" sz="2400" b="0" dirty="0"/>
              <a:t>noch </a:t>
            </a:r>
            <a:r>
              <a:rPr lang="de-DE" sz="2400" dirty="0">
                <a:solidFill>
                  <a:srgbClr val="D63D11"/>
                </a:solidFill>
              </a:rPr>
              <a:t>nicht </a:t>
            </a:r>
            <a:r>
              <a:rPr lang="de-DE" sz="2400" dirty="0" smtClean="0">
                <a:solidFill>
                  <a:srgbClr val="D63D11"/>
                </a:solidFill>
              </a:rPr>
              <a:t>abgesuchten </a:t>
            </a:r>
            <a:r>
              <a:rPr lang="de-DE" sz="2400" b="0" dirty="0" smtClean="0"/>
              <a:t>Bereich</a:t>
            </a:r>
          </a:p>
          <a:p>
            <a:pPr>
              <a:lnSpc>
                <a:spcPct val="110000"/>
              </a:lnSpc>
            </a:pPr>
            <a:r>
              <a:rPr lang="de-DE" sz="2400" b="0" dirty="0" smtClean="0"/>
              <a:t>Sobald möglich, </a:t>
            </a:r>
            <a:r>
              <a:rPr lang="de-DE" sz="2400" b="0" dirty="0"/>
              <a:t>das LVS-Gerät </a:t>
            </a:r>
            <a:r>
              <a:rPr lang="de-DE" sz="2400" b="0" dirty="0" smtClean="0"/>
              <a:t>der ausgegrabenen Person </a:t>
            </a:r>
            <a:r>
              <a:rPr lang="de-DE" sz="2400" dirty="0" smtClean="0">
                <a:solidFill>
                  <a:srgbClr val="D63D11"/>
                </a:solidFill>
              </a:rPr>
              <a:t>ausschalten</a:t>
            </a:r>
            <a:endParaRPr lang="de-DE" sz="2400" dirty="0">
              <a:solidFill>
                <a:srgbClr val="D63D11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Mehrfachverschü</a:t>
            </a:r>
            <a:r>
              <a:rPr lang="de-DE" dirty="0" err="1" smtClean="0"/>
              <a:t>ttung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0753344" y="6348951"/>
            <a:ext cx="7008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Edlinger 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406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573" y="989744"/>
            <a:ext cx="4982909" cy="5689441"/>
          </a:xfr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6526232" cy="52222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200" b="0" dirty="0" smtClean="0"/>
              <a:t>70 % </a:t>
            </a:r>
            <a:r>
              <a:rPr lang="de-DE" sz="2200" b="0" dirty="0"/>
              <a:t>aller Lawinentoten </a:t>
            </a:r>
            <a:r>
              <a:rPr lang="de-DE" sz="2200" dirty="0">
                <a:solidFill>
                  <a:srgbClr val="D63D11"/>
                </a:solidFill>
              </a:rPr>
              <a:t>e</a:t>
            </a:r>
            <a:r>
              <a:rPr lang="de-DE" sz="2200" dirty="0" smtClean="0">
                <a:solidFill>
                  <a:srgbClr val="D63D11"/>
                </a:solidFill>
              </a:rPr>
              <a:t>rsticken </a:t>
            </a:r>
          </a:p>
          <a:p>
            <a:pPr>
              <a:lnSpc>
                <a:spcPct val="100000"/>
              </a:lnSpc>
            </a:pPr>
            <a:r>
              <a:rPr lang="de-DE" sz="2200" b="0" dirty="0" smtClean="0"/>
              <a:t>20 % </a:t>
            </a:r>
            <a:r>
              <a:rPr lang="de-DE" sz="2200" b="0" dirty="0"/>
              <a:t>versterben an </a:t>
            </a:r>
            <a:r>
              <a:rPr lang="de-DE" sz="2200" dirty="0" smtClean="0">
                <a:solidFill>
                  <a:srgbClr val="D63D11"/>
                </a:solidFill>
              </a:rPr>
              <a:t>tödlichen Verletzungen</a:t>
            </a:r>
            <a:endParaRPr lang="de-DE" sz="2200" dirty="0">
              <a:solidFill>
                <a:srgbClr val="D63D11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200" b="0" dirty="0" smtClean="0"/>
              <a:t>10 % </a:t>
            </a:r>
            <a:r>
              <a:rPr lang="de-DE" sz="2200" b="0" dirty="0"/>
              <a:t>am </a:t>
            </a:r>
            <a:r>
              <a:rPr lang="de-DE" sz="2200" dirty="0" smtClean="0">
                <a:solidFill>
                  <a:srgbClr val="D63D11"/>
                </a:solidFill>
              </a:rPr>
              <a:t>Triple-H-Syndrom</a:t>
            </a:r>
            <a:r>
              <a:rPr lang="de-DE" sz="2200" b="0" dirty="0" smtClean="0"/>
              <a:t> </a:t>
            </a:r>
            <a:r>
              <a:rPr lang="de-DE" sz="2200" b="0" dirty="0"/>
              <a:t>(Hypothermie, </a:t>
            </a:r>
            <a:r>
              <a:rPr lang="de-DE" sz="2200" b="0" dirty="0" smtClean="0"/>
              <a:t>Hypoxie, </a:t>
            </a:r>
            <a:r>
              <a:rPr lang="de-DE" sz="2200" b="0" dirty="0" err="1" smtClean="0"/>
              <a:t>Hyperkapnie</a:t>
            </a:r>
            <a:r>
              <a:rPr lang="de-DE" sz="2200" b="0" dirty="0"/>
              <a:t>) – </a:t>
            </a:r>
            <a:r>
              <a:rPr lang="de-DE" sz="2200" b="0" dirty="0" smtClean="0"/>
              <a:t>(Kombination </a:t>
            </a:r>
            <a:r>
              <a:rPr lang="de-DE" sz="2200" b="0" dirty="0"/>
              <a:t>aus </a:t>
            </a:r>
            <a:r>
              <a:rPr lang="de-DE" sz="2200" b="0" dirty="0" smtClean="0"/>
              <a:t>Unterkühlung, Sauerstoffmangel </a:t>
            </a:r>
            <a:r>
              <a:rPr lang="de-DE" sz="2200" b="0" dirty="0"/>
              <a:t>und </a:t>
            </a:r>
            <a:r>
              <a:rPr lang="de-DE" sz="2200" b="0" dirty="0" smtClean="0"/>
              <a:t>CO</a:t>
            </a:r>
            <a:r>
              <a:rPr lang="de-DE" sz="2200" b="0" baseline="-25000" dirty="0" smtClean="0"/>
              <a:t>2</a:t>
            </a:r>
            <a:r>
              <a:rPr lang="de-DE" sz="2200" b="0" dirty="0" smtClean="0"/>
              <a:t>-Überschuss)</a:t>
            </a:r>
            <a:endParaRPr lang="de-DE" sz="2200" b="0" dirty="0"/>
          </a:p>
          <a:p>
            <a:pPr>
              <a:lnSpc>
                <a:spcPct val="100000"/>
              </a:lnSpc>
            </a:pPr>
            <a:r>
              <a:rPr lang="de-DE" sz="2200" b="0" dirty="0"/>
              <a:t>Schon </a:t>
            </a:r>
            <a:r>
              <a:rPr lang="de-DE" sz="2200" b="0" dirty="0" smtClean="0"/>
              <a:t>beim Ausgraben mit </a:t>
            </a:r>
            <a:r>
              <a:rPr lang="de-DE" sz="2200" dirty="0">
                <a:solidFill>
                  <a:srgbClr val="D63D11"/>
                </a:solidFill>
              </a:rPr>
              <a:t>lebensrettenden </a:t>
            </a:r>
            <a:r>
              <a:rPr lang="de-DE" sz="2200" dirty="0" smtClean="0">
                <a:solidFill>
                  <a:srgbClr val="D63D11"/>
                </a:solidFill>
              </a:rPr>
              <a:t>Sofortmaßnahmen</a:t>
            </a:r>
            <a:r>
              <a:rPr lang="de-DE" sz="2200" b="0" dirty="0" smtClean="0"/>
              <a:t> beginnen</a:t>
            </a:r>
            <a:endParaRPr lang="de-DE" sz="2200" b="0" dirty="0"/>
          </a:p>
          <a:p>
            <a:pPr>
              <a:lnSpc>
                <a:spcPct val="100000"/>
              </a:lnSpc>
            </a:pPr>
            <a:r>
              <a:rPr lang="de-DE" sz="2200" b="0" dirty="0" smtClean="0"/>
              <a:t>Nicht </a:t>
            </a:r>
            <a:r>
              <a:rPr lang="de-DE" sz="2200" b="0" dirty="0"/>
              <a:t>das Ausgraben </a:t>
            </a:r>
            <a:r>
              <a:rPr lang="de-DE" sz="2200" b="0" dirty="0" smtClean="0"/>
              <a:t>steht </a:t>
            </a:r>
            <a:r>
              <a:rPr lang="de-DE" sz="2200" b="0" dirty="0"/>
              <a:t>im Vordergrund, sondern das möglichst </a:t>
            </a:r>
            <a:r>
              <a:rPr lang="de-DE" sz="2200" b="0" dirty="0" smtClean="0"/>
              <a:t>rasche </a:t>
            </a:r>
            <a:r>
              <a:rPr lang="de-DE" sz="2200" dirty="0" smtClean="0">
                <a:solidFill>
                  <a:srgbClr val="D63D11"/>
                </a:solidFill>
              </a:rPr>
              <a:t>Freilegen </a:t>
            </a:r>
            <a:r>
              <a:rPr lang="de-DE" sz="2200" dirty="0">
                <a:solidFill>
                  <a:srgbClr val="D63D11"/>
                </a:solidFill>
              </a:rPr>
              <a:t>der </a:t>
            </a:r>
            <a:r>
              <a:rPr lang="de-DE" sz="2200" dirty="0" smtClean="0">
                <a:solidFill>
                  <a:srgbClr val="D63D11"/>
                </a:solidFill>
              </a:rPr>
              <a:t>Atemwege</a:t>
            </a:r>
            <a:endParaRPr lang="de-DE" sz="22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Erste </a:t>
            </a:r>
            <a:r>
              <a:rPr lang="de-DE" dirty="0"/>
              <a:t>Hilfe und </a:t>
            </a:r>
            <a:r>
              <a:rPr lang="de-DE" dirty="0" smtClean="0"/>
              <a:t>Versorgung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0810496" y="6348951"/>
            <a:ext cx="6767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705850" y="5402399"/>
            <a:ext cx="5980700" cy="1061268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b="0" dirty="0">
                <a:solidFill>
                  <a:schemeClr val="bg1"/>
                </a:solidFill>
              </a:rPr>
              <a:t>Wurde </a:t>
            </a:r>
            <a:r>
              <a:rPr lang="de-DE" sz="2000" b="0" dirty="0" smtClean="0">
                <a:solidFill>
                  <a:schemeClr val="bg1"/>
                </a:solidFill>
              </a:rPr>
              <a:t>eine Atemhöhle festgestellt</a:t>
            </a:r>
            <a:r>
              <a:rPr lang="de-DE" sz="2000" b="0" dirty="0">
                <a:solidFill>
                  <a:schemeClr val="bg1"/>
                </a:solidFill>
              </a:rPr>
              <a:t>, besteht auch bei langer </a:t>
            </a:r>
            <a:r>
              <a:rPr lang="de-DE" sz="2000" b="0" dirty="0" err="1">
                <a:solidFill>
                  <a:schemeClr val="bg1"/>
                </a:solidFill>
              </a:rPr>
              <a:t>Verschü</a:t>
            </a:r>
            <a:r>
              <a:rPr lang="de-DE" sz="2000" b="0" dirty="0" err="1" smtClean="0">
                <a:solidFill>
                  <a:schemeClr val="bg1"/>
                </a:solidFill>
              </a:rPr>
              <a:t>ttungsdauer</a:t>
            </a:r>
            <a:r>
              <a:rPr lang="de-DE" sz="2000" b="0" dirty="0">
                <a:solidFill>
                  <a:schemeClr val="bg1"/>
                </a:solidFill>
              </a:rPr>
              <a:t> </a:t>
            </a:r>
            <a:r>
              <a:rPr lang="de-DE" sz="2000" b="0" dirty="0" smtClean="0">
                <a:solidFill>
                  <a:schemeClr val="bg1"/>
                </a:solidFill>
              </a:rPr>
              <a:t>eine </a:t>
            </a:r>
            <a:r>
              <a:rPr lang="de-DE" sz="2000" b="0" dirty="0">
                <a:solidFill>
                  <a:schemeClr val="bg1"/>
                </a:solidFill>
              </a:rPr>
              <a:t>gewisse Überlebenschance.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1" y="5402399"/>
            <a:ext cx="358350" cy="4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6069034" cy="52222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sz="2200" b="0" dirty="0" smtClean="0"/>
              <a:t>Grundsätzlich: Ein Verletzter wird </a:t>
            </a:r>
            <a:r>
              <a:rPr lang="de-DE" sz="2200" dirty="0" smtClean="0">
                <a:solidFill>
                  <a:srgbClr val="D63D11"/>
                </a:solidFill>
              </a:rPr>
              <a:t>nicht </a:t>
            </a:r>
            <a:r>
              <a:rPr lang="de-DE" sz="2200" dirty="0">
                <a:solidFill>
                  <a:srgbClr val="D63D11"/>
                </a:solidFill>
              </a:rPr>
              <a:t>alleine </a:t>
            </a:r>
            <a:r>
              <a:rPr lang="de-DE" sz="2200" dirty="0" smtClean="0">
                <a:solidFill>
                  <a:srgbClr val="D63D11"/>
                </a:solidFill>
              </a:rPr>
              <a:t>gelassen</a:t>
            </a:r>
            <a:r>
              <a:rPr lang="de-DE" sz="2200" b="0" dirty="0" smtClean="0"/>
              <a:t>!</a:t>
            </a:r>
            <a:endParaRPr lang="de-DE" sz="2200" b="0" dirty="0"/>
          </a:p>
          <a:p>
            <a:pPr>
              <a:lnSpc>
                <a:spcPct val="120000"/>
              </a:lnSpc>
            </a:pPr>
            <a:r>
              <a:rPr lang="de-DE" sz="2200" b="0" dirty="0" smtClean="0"/>
              <a:t>Schwierige Entscheidung, </a:t>
            </a:r>
            <a:r>
              <a:rPr lang="de-DE" sz="2200" dirty="0" smtClean="0">
                <a:solidFill>
                  <a:srgbClr val="D63D11"/>
                </a:solidFill>
              </a:rPr>
              <a:t>wenn</a:t>
            </a:r>
            <a:r>
              <a:rPr lang="de-DE" sz="2200" dirty="0">
                <a:solidFill>
                  <a:srgbClr val="D63D11"/>
                </a:solidFill>
              </a:rPr>
              <a:t> </a:t>
            </a:r>
            <a:r>
              <a:rPr lang="de-DE" sz="2200" dirty="0" smtClean="0">
                <a:solidFill>
                  <a:srgbClr val="D63D11"/>
                </a:solidFill>
              </a:rPr>
              <a:t>keine Rettung</a:t>
            </a:r>
            <a:r>
              <a:rPr lang="de-DE" sz="2200" b="0" dirty="0" smtClean="0"/>
              <a:t> zu erwarten und kein Retter zur Verfügung steht, um Hilfe zu holen</a:t>
            </a:r>
          </a:p>
          <a:p>
            <a:pPr>
              <a:lnSpc>
                <a:spcPct val="120000"/>
              </a:lnSpc>
            </a:pPr>
            <a:r>
              <a:rPr lang="de-DE" sz="2200" b="0" dirty="0" smtClean="0"/>
              <a:t>Wenn keine Rettung, Verletzter stabil und Meldestelle </a:t>
            </a:r>
            <a:r>
              <a:rPr lang="de-DE" sz="2200" b="0" dirty="0"/>
              <a:t>schnell </a:t>
            </a:r>
            <a:r>
              <a:rPr lang="de-DE" sz="2200" b="0" dirty="0" smtClean="0"/>
              <a:t>erreichbar evtl. </a:t>
            </a:r>
            <a:r>
              <a:rPr lang="de-DE" sz="2200" dirty="0" smtClean="0">
                <a:solidFill>
                  <a:srgbClr val="D63D11"/>
                </a:solidFill>
              </a:rPr>
              <a:t>dennoch </a:t>
            </a:r>
            <a:r>
              <a:rPr lang="de-DE" sz="2200" dirty="0">
                <a:solidFill>
                  <a:srgbClr val="D63D11"/>
                </a:solidFill>
              </a:rPr>
              <a:t>in Betracht </a:t>
            </a:r>
            <a:r>
              <a:rPr lang="de-DE" sz="2200" dirty="0" smtClean="0">
                <a:solidFill>
                  <a:srgbClr val="D63D11"/>
                </a:solidFill>
              </a:rPr>
              <a:t>ziehen</a:t>
            </a:r>
            <a:endParaRPr lang="de-DE" sz="2200" b="0" dirty="0" smtClean="0"/>
          </a:p>
          <a:p>
            <a:pPr>
              <a:lnSpc>
                <a:spcPct val="120000"/>
              </a:lnSpc>
            </a:pPr>
            <a:r>
              <a:rPr lang="de-DE" sz="2200" b="0" dirty="0" smtClean="0"/>
              <a:t>Verletzten </a:t>
            </a:r>
            <a:r>
              <a:rPr lang="de-DE" sz="2200" dirty="0" smtClean="0">
                <a:solidFill>
                  <a:srgbClr val="D63D11"/>
                </a:solidFill>
              </a:rPr>
              <a:t>nie alleine lassen, wenn ohne Bewusstsein</a:t>
            </a:r>
          </a:p>
          <a:p>
            <a:pPr>
              <a:lnSpc>
                <a:spcPct val="120000"/>
              </a:lnSpc>
            </a:pPr>
            <a:r>
              <a:rPr lang="de-DE" sz="2200" dirty="0" smtClean="0">
                <a:solidFill>
                  <a:srgbClr val="D63D11"/>
                </a:solidFill>
              </a:rPr>
              <a:t>Biwak </a:t>
            </a:r>
            <a:r>
              <a:rPr lang="de-DE" sz="2200" b="0" dirty="0" smtClean="0">
                <a:solidFill>
                  <a:srgbClr val="002B40"/>
                </a:solidFill>
              </a:rPr>
              <a:t>(z.B. Schneehöhle, Schüttbiwak)</a:t>
            </a:r>
            <a:endParaRPr lang="de-DE" sz="2200" b="0" dirty="0">
              <a:solidFill>
                <a:srgbClr val="002B4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090" y="1094822"/>
            <a:ext cx="2362242" cy="558706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tun, wenn keine Hilfe zu erwarten ist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753" y="3767485"/>
            <a:ext cx="2217327" cy="283247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1171544" y="6384519"/>
            <a:ext cx="6767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29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6526234" cy="52222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sz="2200" b="0" dirty="0" smtClean="0"/>
              <a:t>Bei Flugwetter </a:t>
            </a:r>
            <a:r>
              <a:rPr lang="de-DE" sz="2200" dirty="0" smtClean="0">
                <a:solidFill>
                  <a:srgbClr val="D63D11"/>
                </a:solidFill>
              </a:rPr>
              <a:t>schonendster</a:t>
            </a:r>
            <a:r>
              <a:rPr lang="de-DE" sz="2200" dirty="0">
                <a:solidFill>
                  <a:srgbClr val="D63D11"/>
                </a:solidFill>
              </a:rPr>
              <a:t> </a:t>
            </a:r>
            <a:r>
              <a:rPr lang="de-DE" sz="2200" dirty="0" smtClean="0">
                <a:solidFill>
                  <a:srgbClr val="D63D11"/>
                </a:solidFill>
              </a:rPr>
              <a:t>und schnellster </a:t>
            </a:r>
            <a:r>
              <a:rPr lang="de-DE" sz="2200" b="0" dirty="0" smtClean="0"/>
              <a:t>Abtransport</a:t>
            </a:r>
          </a:p>
          <a:p>
            <a:pPr>
              <a:lnSpc>
                <a:spcPct val="100000"/>
              </a:lnSpc>
            </a:pPr>
            <a:r>
              <a:rPr lang="de-DE" sz="2200" b="0" dirty="0" smtClean="0"/>
              <a:t>Durch </a:t>
            </a:r>
            <a:r>
              <a:rPr lang="de-DE" sz="2200" b="0" dirty="0" err="1" smtClean="0"/>
              <a:t>Downwash</a:t>
            </a:r>
            <a:r>
              <a:rPr lang="de-DE" sz="2200" b="0" dirty="0" smtClean="0"/>
              <a:t> aufgewirbelten Schnee - schlechte </a:t>
            </a:r>
            <a:r>
              <a:rPr lang="de-DE" sz="2200" dirty="0" smtClean="0">
                <a:solidFill>
                  <a:srgbClr val="D63D11"/>
                </a:solidFill>
              </a:rPr>
              <a:t>Bodensicht</a:t>
            </a:r>
            <a:r>
              <a:rPr lang="de-DE" sz="2200" b="0" dirty="0" smtClean="0"/>
              <a:t> für den Piloten</a:t>
            </a:r>
            <a:endParaRPr lang="de-DE" sz="2200" b="0" dirty="0"/>
          </a:p>
          <a:p>
            <a:pPr>
              <a:lnSpc>
                <a:spcPct val="100000"/>
              </a:lnSpc>
            </a:pPr>
            <a:r>
              <a:rPr lang="de-DE" sz="2200" b="0" dirty="0" smtClean="0"/>
              <a:t>Einweisende Person ist </a:t>
            </a:r>
            <a:r>
              <a:rPr lang="de-DE" sz="2200" dirty="0" smtClean="0">
                <a:solidFill>
                  <a:srgbClr val="D63D11"/>
                </a:solidFill>
              </a:rPr>
              <a:t>fixer Referenzpunkt </a:t>
            </a:r>
            <a:r>
              <a:rPr lang="de-DE" sz="2200" b="0" dirty="0" smtClean="0"/>
              <a:t>und </a:t>
            </a:r>
            <a:r>
              <a:rPr lang="de-DE" sz="2200" b="0" dirty="0"/>
              <a:t>verlässt seine Position nicht</a:t>
            </a:r>
          </a:p>
          <a:p>
            <a:pPr>
              <a:lnSpc>
                <a:spcPct val="100000"/>
              </a:lnSpc>
            </a:pPr>
            <a:r>
              <a:rPr lang="de-DE" sz="2200" dirty="0" smtClean="0">
                <a:solidFill>
                  <a:srgbClr val="D63D11"/>
                </a:solidFill>
              </a:rPr>
              <a:t>Hindernisfreie</a:t>
            </a:r>
            <a:r>
              <a:rPr lang="de-DE" sz="2200" b="0" dirty="0" smtClean="0"/>
              <a:t> </a:t>
            </a:r>
            <a:r>
              <a:rPr lang="de-DE" sz="2200" b="0" dirty="0"/>
              <a:t>und ebene Landefläche – </a:t>
            </a:r>
            <a:r>
              <a:rPr lang="de-DE" sz="2200" b="0" dirty="0" smtClean="0"/>
              <a:t>Radius ca. 20 m</a:t>
            </a:r>
            <a:endParaRPr lang="de-DE" sz="2200" b="0" dirty="0"/>
          </a:p>
          <a:p>
            <a:pPr>
              <a:lnSpc>
                <a:spcPct val="100000"/>
              </a:lnSpc>
            </a:pPr>
            <a:r>
              <a:rPr lang="de-DE" sz="2200" b="0" dirty="0" smtClean="0"/>
              <a:t>Ca</a:t>
            </a:r>
            <a:r>
              <a:rPr lang="de-DE" sz="2200" b="0" dirty="0"/>
              <a:t>. 5 m x 5 m Fläche mit Skiern </a:t>
            </a:r>
            <a:r>
              <a:rPr lang="de-DE" sz="2200" dirty="0">
                <a:solidFill>
                  <a:srgbClr val="D63D11"/>
                </a:solidFill>
              </a:rPr>
              <a:t>austreten</a:t>
            </a:r>
            <a:r>
              <a:rPr lang="de-DE" sz="2200" b="0" dirty="0"/>
              <a:t> </a:t>
            </a:r>
            <a:r>
              <a:rPr lang="de-DE" sz="2200" b="0" dirty="0" smtClean="0"/>
              <a:t>(fest</a:t>
            </a:r>
            <a:r>
              <a:rPr lang="de-DE" sz="2200" b="0" dirty="0"/>
              <a:t> </a:t>
            </a:r>
            <a:r>
              <a:rPr lang="de-DE" sz="2200" b="0" dirty="0" smtClean="0"/>
              <a:t>und eben)</a:t>
            </a:r>
            <a:endParaRPr lang="de-DE" sz="2200" b="0" dirty="0"/>
          </a:p>
          <a:p>
            <a:pPr>
              <a:lnSpc>
                <a:spcPct val="100000"/>
              </a:lnSpc>
            </a:pPr>
            <a:r>
              <a:rPr lang="de-DE" sz="2200" dirty="0" smtClean="0">
                <a:solidFill>
                  <a:srgbClr val="D63D11"/>
                </a:solidFill>
              </a:rPr>
              <a:t>Annäherung</a:t>
            </a:r>
            <a:r>
              <a:rPr lang="de-DE" sz="2200" b="0" dirty="0" smtClean="0"/>
              <a:t> von vorne (Blickkontakt zum Flugretter) </a:t>
            </a:r>
          </a:p>
          <a:p>
            <a:pPr>
              <a:lnSpc>
                <a:spcPct val="100000"/>
              </a:lnSpc>
            </a:pPr>
            <a:r>
              <a:rPr lang="de-DE" sz="2200" b="0" dirty="0" smtClean="0"/>
              <a:t>Auf </a:t>
            </a:r>
            <a:r>
              <a:rPr lang="de-DE" sz="2200" b="0" dirty="0"/>
              <a:t>Z</a:t>
            </a:r>
            <a:r>
              <a:rPr lang="de-DE" sz="2200" b="0" dirty="0" smtClean="0"/>
              <a:t>eichen des </a:t>
            </a:r>
            <a:r>
              <a:rPr lang="de-DE" sz="2200" dirty="0" smtClean="0">
                <a:solidFill>
                  <a:srgbClr val="D63D11"/>
                </a:solidFill>
              </a:rPr>
              <a:t>Flugretters</a:t>
            </a:r>
            <a:r>
              <a:rPr lang="de-DE" sz="2200" b="0" dirty="0" smtClean="0"/>
              <a:t> achten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Hubschrauber </a:t>
            </a:r>
            <a:r>
              <a:rPr lang="de-DE" dirty="0" smtClean="0"/>
              <a:t>– Rettung </a:t>
            </a:r>
            <a:r>
              <a:rPr lang="de-DE" dirty="0"/>
              <a:t>aus der </a:t>
            </a:r>
            <a:r>
              <a:rPr lang="de-DE" dirty="0" smtClean="0"/>
              <a:t>Luft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1171544" y="6384519"/>
            <a:ext cx="6767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075" y="931871"/>
            <a:ext cx="4562090" cy="1840759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075" y="4765116"/>
            <a:ext cx="4562089" cy="2005155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013" y="2567311"/>
            <a:ext cx="3283879" cy="219780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1323944" y="6536919"/>
            <a:ext cx="6767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21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/>
            </a:r>
            <a:br>
              <a:rPr lang="de-DE" dirty="0" smtClean="0">
                <a:solidFill>
                  <a:srgbClr val="D63D11"/>
                </a:solidFill>
              </a:rPr>
            </a:br>
            <a:r>
              <a:rPr lang="de-DE" dirty="0" smtClean="0">
                <a:solidFill>
                  <a:srgbClr val="D63D11"/>
                </a:solidFill>
              </a:rPr>
              <a:t>Kurzfilme </a:t>
            </a:r>
            <a:r>
              <a:rPr lang="mr-IN" dirty="0" smtClean="0">
                <a:solidFill>
                  <a:srgbClr val="D63D11"/>
                </a:solidFill>
              </a:rPr>
              <a:t>–</a:t>
            </a:r>
            <a:r>
              <a:rPr lang="de-DE" dirty="0" smtClean="0">
                <a:solidFill>
                  <a:srgbClr val="D63D11"/>
                </a:solidFill>
              </a:rPr>
              <a:t> Der Notfall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5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847753"/>
            <a:ext cx="2933700" cy="1215178"/>
          </a:xfrm>
        </p:spPr>
      </p:pic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961065" y="2686051"/>
            <a:ext cx="6811335" cy="337320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AT" sz="4000" dirty="0" smtClean="0">
                <a:solidFill>
                  <a:srgbClr val="D63D11"/>
                </a:solidFill>
              </a:rPr>
              <a:t>Autoren von W3</a:t>
            </a:r>
            <a:r>
              <a:rPr lang="de-AT" b="0" dirty="0" smtClean="0">
                <a:solidFill>
                  <a:srgbClr val="D63D11"/>
                </a:solidFill>
              </a:rPr>
              <a:t>:</a:t>
            </a:r>
            <a:endParaRPr lang="de-AT" b="0" dirty="0"/>
          </a:p>
          <a:p>
            <a:pPr>
              <a:buFont typeface="Wingdings" charset="2"/>
              <a:buChar char="§"/>
            </a:pPr>
            <a:r>
              <a:rPr lang="de-AT" b="0" dirty="0"/>
              <a:t>Martin Edlinger </a:t>
            </a:r>
            <a:r>
              <a:rPr lang="de-AT" sz="2200" b="0" dirty="0"/>
              <a:t>- 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Bernd Zenke </a:t>
            </a:r>
            <a:r>
              <a:rPr lang="de-AT" sz="2200" b="0" dirty="0"/>
              <a:t>– Lawinenwarner LWD Bayern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Arno </a:t>
            </a:r>
            <a:r>
              <a:rPr lang="de-AT" b="0" dirty="0" err="1"/>
              <a:t>Studeregger</a:t>
            </a:r>
            <a:r>
              <a:rPr lang="de-AT" sz="2200" b="0" dirty="0"/>
              <a:t> – Lawinenwarner LWD </a:t>
            </a:r>
            <a:r>
              <a:rPr lang="de-AT" sz="2200" b="0" dirty="0" err="1"/>
              <a:t>Stmk</a:t>
            </a:r>
            <a:r>
              <a:rPr lang="de-AT" sz="2200" b="0" dirty="0"/>
              <a:t>/NÖ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Marcellus </a:t>
            </a:r>
            <a:r>
              <a:rPr lang="de-AT" b="0" dirty="0" err="1"/>
              <a:t>Schreilechner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200" b="0" dirty="0"/>
              <a:t>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Christoph Mitterer </a:t>
            </a:r>
            <a:r>
              <a:rPr lang="de-AT" sz="2000" b="0" dirty="0"/>
              <a:t>– Wissenschaftler UNI Innsbruck </a:t>
            </a:r>
            <a:endParaRPr lang="de-AT" sz="2000" b="0" dirty="0" smtClean="0"/>
          </a:p>
          <a:p>
            <a:pPr>
              <a:buFont typeface="Wingdings" charset="2"/>
              <a:buChar char="§"/>
            </a:pPr>
            <a:r>
              <a:rPr lang="de-AT" b="0" dirty="0" smtClean="0"/>
              <a:t>Dr</a:t>
            </a:r>
            <a:r>
              <a:rPr lang="de-AT" b="0" dirty="0"/>
              <a:t>. Renate Renner </a:t>
            </a:r>
            <a:r>
              <a:rPr lang="de-AT" sz="2000" b="0" dirty="0"/>
              <a:t>– Wissenschaftler UNI Graz (u.a. Risikokommunikation)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Frans van der Kallen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 und  </a:t>
            </a:r>
            <a:r>
              <a:rPr lang="de-AT" sz="2000" b="0" dirty="0"/>
              <a:t>Facharzt für Psychiatrie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Helmuth </a:t>
            </a:r>
            <a:r>
              <a:rPr lang="de-AT" b="0" dirty="0" err="1"/>
              <a:t>Preslmaier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000" b="0" dirty="0" smtClean="0"/>
              <a:t>Instruktor Skihochtouren</a:t>
            </a:r>
            <a:endParaRPr lang="de-AT" sz="2000" b="0" dirty="0"/>
          </a:p>
          <a:p>
            <a:pPr>
              <a:buFont typeface="Wingdings" charset="2"/>
              <a:buChar char="§"/>
            </a:pPr>
            <a:r>
              <a:rPr lang="de-AT" b="0" dirty="0" smtClean="0"/>
              <a:t>Gregor Krenn </a:t>
            </a:r>
            <a:r>
              <a:rPr lang="de-AT" sz="2000" b="0" dirty="0"/>
              <a:t>– Berg- und Skiführer, LVS Experte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Mag. Peter </a:t>
            </a:r>
            <a:r>
              <a:rPr lang="de-AT" b="0" dirty="0" smtClean="0"/>
              <a:t>Gebetsberger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</a:t>
            </a:r>
          </a:p>
          <a:p>
            <a:pPr>
              <a:buFont typeface="Wingdings" charset="2"/>
              <a:buChar char="§"/>
            </a:pPr>
            <a:r>
              <a:rPr lang="de-AT" sz="2700" b="0" dirty="0" smtClean="0"/>
              <a:t>Dr. Bernd </a:t>
            </a:r>
            <a:r>
              <a:rPr lang="de-AT" sz="2700" b="0" dirty="0" err="1" smtClean="0"/>
              <a:t>Heschl</a:t>
            </a:r>
            <a:r>
              <a:rPr lang="de-AT" sz="2700" b="0" dirty="0" smtClean="0"/>
              <a:t> </a:t>
            </a:r>
            <a:r>
              <a:rPr lang="de-AT" sz="2000" b="0" dirty="0" smtClean="0"/>
              <a:t>- Alpinmediziner</a:t>
            </a:r>
            <a:endParaRPr lang="de-AT" sz="20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772400" y="4315614"/>
            <a:ext cx="2933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b="1" dirty="0" smtClean="0">
                <a:solidFill>
                  <a:srgbClr val="D63D11"/>
                </a:solidFill>
              </a:rPr>
              <a:t>Gefördert vom Bundesministerium für Landesverteidigung und Sport </a:t>
            </a:r>
            <a:r>
              <a:rPr lang="de-AT" sz="1400" dirty="0" smtClean="0">
                <a:solidFill>
                  <a:srgbClr val="D63D11"/>
                </a:solidFill>
              </a:rPr>
              <a:t> </a:t>
            </a:r>
            <a:endParaRPr lang="de-DE" sz="14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038" y="1406894"/>
            <a:ext cx="2380561" cy="14469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008039" y="2853821"/>
            <a:ext cx="23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smtClean="0">
                <a:solidFill>
                  <a:schemeClr val="bg1"/>
                </a:solidFill>
              </a:rPr>
              <a:t>www.naturfreunde.at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772401" y="6252953"/>
            <a:ext cx="29336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Grafiken und Fotos sind urheberrechtlich geschützt und  dürfen nur in Verbindung dieses </a:t>
            </a:r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Vortrages verwendet werden. © 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NFÖ</a:t>
            </a:r>
            <a:endParaRPr lang="de-DE" sz="800" i="1" dirty="0">
              <a:solidFill>
                <a:schemeClr val="bg1"/>
              </a:solidFill>
              <a:latin typeface="TitilliumWe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463039"/>
            <a:ext cx="5674699" cy="5029201"/>
          </a:xfrm>
        </p:spPr>
        <p:txBody>
          <a:bodyPr>
            <a:normAutofit/>
          </a:bodyPr>
          <a:lstStyle/>
          <a:p>
            <a:r>
              <a:rPr lang="de-DE" sz="2200" b="0" dirty="0" smtClean="0"/>
              <a:t>Absolut </a:t>
            </a:r>
            <a:r>
              <a:rPr lang="de-DE" sz="2200" dirty="0" smtClean="0">
                <a:solidFill>
                  <a:srgbClr val="D63D11"/>
                </a:solidFill>
              </a:rPr>
              <a:t>lebensbedrohliches</a:t>
            </a:r>
            <a:r>
              <a:rPr lang="de-DE" sz="2200" b="0" dirty="0" smtClean="0"/>
              <a:t> Ereignis</a:t>
            </a:r>
          </a:p>
          <a:p>
            <a:endParaRPr lang="de-DE" sz="2200" b="0" dirty="0" smtClean="0"/>
          </a:p>
          <a:p>
            <a:r>
              <a:rPr lang="de-DE" sz="2200" b="0" dirty="0" smtClean="0"/>
              <a:t>Österr. Durchschnitt: </a:t>
            </a:r>
            <a:r>
              <a:rPr lang="de-DE" sz="2200" dirty="0" smtClean="0">
                <a:solidFill>
                  <a:srgbClr val="D63D11"/>
                </a:solidFill>
              </a:rPr>
              <a:t>26 Lawinentote</a:t>
            </a:r>
            <a:r>
              <a:rPr lang="de-DE" sz="2200" b="0" dirty="0" smtClean="0">
                <a:solidFill>
                  <a:srgbClr val="002B40"/>
                </a:solidFill>
              </a:rPr>
              <a:t>/Jahr</a:t>
            </a:r>
          </a:p>
          <a:p>
            <a:endParaRPr lang="de-DE" sz="2200" dirty="0" smtClean="0">
              <a:solidFill>
                <a:srgbClr val="D63D11"/>
              </a:solidFill>
            </a:endParaRPr>
          </a:p>
          <a:p>
            <a:r>
              <a:rPr lang="de-DE" sz="2200" b="0" dirty="0" smtClean="0"/>
              <a:t>Häufigste </a:t>
            </a:r>
            <a:r>
              <a:rPr lang="de-DE" sz="2200" b="0" dirty="0"/>
              <a:t>Todesursache </a:t>
            </a:r>
            <a:r>
              <a:rPr lang="de-DE" sz="2200" b="0" dirty="0" smtClean="0"/>
              <a:t>ist </a:t>
            </a:r>
            <a:r>
              <a:rPr lang="de-DE" sz="2200" dirty="0" smtClean="0">
                <a:solidFill>
                  <a:srgbClr val="D63D11"/>
                </a:solidFill>
              </a:rPr>
              <a:t>Ersticken</a:t>
            </a:r>
          </a:p>
          <a:p>
            <a:endParaRPr lang="de-DE" sz="2200" b="0" dirty="0"/>
          </a:p>
          <a:p>
            <a:r>
              <a:rPr lang="de-DE" sz="2200" b="0" dirty="0" smtClean="0"/>
              <a:t>Verletzung u. Erfrieren</a:t>
            </a:r>
            <a:r>
              <a:rPr lang="de-DE" sz="2200" b="0" dirty="0"/>
              <a:t> </a:t>
            </a:r>
            <a:r>
              <a:rPr lang="de-DE" sz="2200" b="0" dirty="0" smtClean="0"/>
              <a:t>spielen eine </a:t>
            </a:r>
            <a:r>
              <a:rPr lang="de-DE" sz="2200" dirty="0">
                <a:solidFill>
                  <a:srgbClr val="D63D11"/>
                </a:solidFill>
              </a:rPr>
              <a:t>untergeordnete</a:t>
            </a:r>
            <a:r>
              <a:rPr lang="de-DE" sz="2200" b="0" dirty="0"/>
              <a:t> </a:t>
            </a:r>
            <a:r>
              <a:rPr lang="de-DE" sz="2200" b="0" dirty="0" smtClean="0"/>
              <a:t>Rolle</a:t>
            </a:r>
            <a:endParaRPr lang="de-DE" sz="2200" b="0" dirty="0"/>
          </a:p>
          <a:p>
            <a:endParaRPr lang="de-DE" sz="2200" b="0" dirty="0" smtClean="0"/>
          </a:p>
          <a:p>
            <a:r>
              <a:rPr lang="de-DE" sz="2200" b="0" dirty="0" smtClean="0"/>
              <a:t>Rettung </a:t>
            </a:r>
            <a:r>
              <a:rPr lang="de-DE" sz="2200" b="0" dirty="0"/>
              <a:t>von </a:t>
            </a:r>
            <a:r>
              <a:rPr lang="de-DE" sz="2200" b="0" dirty="0" smtClean="0"/>
              <a:t>verschütteten </a:t>
            </a:r>
            <a:r>
              <a:rPr lang="de-DE" sz="2200" b="0" dirty="0"/>
              <a:t>Personen </a:t>
            </a:r>
            <a:r>
              <a:rPr lang="de-DE" sz="2200" b="0" dirty="0" smtClean="0"/>
              <a:t>ist ein </a:t>
            </a:r>
            <a:r>
              <a:rPr lang="de-DE" sz="2200" dirty="0">
                <a:solidFill>
                  <a:srgbClr val="D63D11"/>
                </a:solidFill>
              </a:rPr>
              <a:t>Wettlauf mit der </a:t>
            </a:r>
            <a:r>
              <a:rPr lang="de-DE" sz="2200" dirty="0" smtClean="0">
                <a:solidFill>
                  <a:srgbClr val="D63D11"/>
                </a:solidFill>
              </a:rPr>
              <a:t>Zeit</a:t>
            </a:r>
            <a:endParaRPr lang="de-DE" sz="2200" dirty="0">
              <a:solidFill>
                <a:srgbClr val="D63D11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526" y="1977159"/>
            <a:ext cx="6078474" cy="3920721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>Notfall</a:t>
            </a:r>
            <a:r>
              <a:rPr lang="de-DE" dirty="0" smtClean="0"/>
              <a:t> - Lawinenverschüttung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0666787" y="6127247"/>
            <a:ext cx="106311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nach Brugger 2001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329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4576"/>
            <a:ext cx="12192000" cy="5137666"/>
          </a:xfr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Organisation - </a:t>
            </a:r>
            <a:r>
              <a:rPr lang="de-DE" dirty="0" smtClean="0">
                <a:solidFill>
                  <a:srgbClr val="D63D11"/>
                </a:solidFill>
              </a:rPr>
              <a:t>Ablaufschema</a:t>
            </a:r>
            <a:endParaRPr lang="de-DE" dirty="0">
              <a:solidFill>
                <a:srgbClr val="D63D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1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7249980" cy="5222240"/>
          </a:xfrm>
        </p:spPr>
        <p:txBody>
          <a:bodyPr>
            <a:normAutofit/>
          </a:bodyPr>
          <a:lstStyle/>
          <a:p>
            <a:r>
              <a:rPr lang="de-DE" sz="2200" dirty="0" smtClean="0">
                <a:solidFill>
                  <a:srgbClr val="D63D11"/>
                </a:solidFill>
              </a:rPr>
              <a:t>Ruhe</a:t>
            </a:r>
            <a:r>
              <a:rPr lang="de-DE" sz="2200" b="0" dirty="0" smtClean="0"/>
              <a:t> bewahren u. auf die </a:t>
            </a:r>
            <a:r>
              <a:rPr lang="de-DE" sz="2200" dirty="0" smtClean="0">
                <a:solidFill>
                  <a:srgbClr val="D63D11"/>
                </a:solidFill>
              </a:rPr>
              <a:t>eigene Sicherheit</a:t>
            </a:r>
            <a:r>
              <a:rPr lang="de-DE" sz="2200" dirty="0" smtClean="0"/>
              <a:t> </a:t>
            </a:r>
            <a:r>
              <a:rPr lang="de-DE" sz="2200" b="0" dirty="0" smtClean="0"/>
              <a:t>achten</a:t>
            </a:r>
          </a:p>
          <a:p>
            <a:endParaRPr lang="de-DE" sz="2200" b="0" dirty="0" smtClean="0"/>
          </a:p>
          <a:p>
            <a:r>
              <a:rPr lang="de-DE" sz="2200" b="0" dirty="0" smtClean="0"/>
              <a:t>Ist </a:t>
            </a:r>
            <a:r>
              <a:rPr lang="de-DE" sz="2200" dirty="0" smtClean="0">
                <a:solidFill>
                  <a:srgbClr val="D63D11"/>
                </a:solidFill>
              </a:rPr>
              <a:t>Erfassungs</a:t>
            </a:r>
            <a:r>
              <a:rPr lang="de-DE" sz="2200" b="0" dirty="0" smtClean="0"/>
              <a:t>- und </a:t>
            </a:r>
            <a:r>
              <a:rPr lang="de-DE" sz="2200" dirty="0" err="1" smtClean="0">
                <a:solidFill>
                  <a:srgbClr val="D63D11"/>
                </a:solidFill>
              </a:rPr>
              <a:t>Verschwindepunkt</a:t>
            </a:r>
            <a:r>
              <a:rPr lang="de-DE" sz="2200" b="0" dirty="0" smtClean="0"/>
              <a:t> bekannt? </a:t>
            </a:r>
          </a:p>
          <a:p>
            <a:endParaRPr lang="de-DE" sz="2200" b="0" dirty="0" smtClean="0"/>
          </a:p>
          <a:p>
            <a:r>
              <a:rPr lang="de-DE" sz="2200" b="0" dirty="0" smtClean="0"/>
              <a:t>Ist die Anzahl der </a:t>
            </a:r>
            <a:r>
              <a:rPr lang="de-DE" sz="2200" dirty="0" smtClean="0">
                <a:solidFill>
                  <a:srgbClr val="D63D11"/>
                </a:solidFill>
              </a:rPr>
              <a:t>Verschütteten</a:t>
            </a:r>
            <a:r>
              <a:rPr lang="de-DE" sz="2200" b="0" dirty="0" smtClean="0"/>
              <a:t> bekannt?</a:t>
            </a:r>
          </a:p>
          <a:p>
            <a:endParaRPr lang="de-DE" sz="2200" b="0" dirty="0" smtClean="0"/>
          </a:p>
          <a:p>
            <a:r>
              <a:rPr lang="de-DE" sz="2200" b="0" dirty="0" smtClean="0"/>
              <a:t>Wie viele </a:t>
            </a:r>
            <a:r>
              <a:rPr lang="de-DE" sz="2200" dirty="0" smtClean="0">
                <a:solidFill>
                  <a:srgbClr val="D63D11"/>
                </a:solidFill>
              </a:rPr>
              <a:t>Retter</a:t>
            </a:r>
            <a:r>
              <a:rPr lang="de-DE" sz="2200" b="0" dirty="0" smtClean="0"/>
              <a:t> stehen zur Verfügung?</a:t>
            </a:r>
          </a:p>
          <a:p>
            <a:endParaRPr lang="de-DE" sz="2200" b="0" dirty="0" smtClean="0"/>
          </a:p>
          <a:p>
            <a:r>
              <a:rPr lang="de-DE" sz="2200" b="0" dirty="0" smtClean="0"/>
              <a:t>Einer muss das </a:t>
            </a:r>
            <a:r>
              <a:rPr lang="de-DE" sz="2200" dirty="0" smtClean="0">
                <a:solidFill>
                  <a:srgbClr val="D63D11"/>
                </a:solidFill>
              </a:rPr>
              <a:t>Kommando</a:t>
            </a:r>
            <a:r>
              <a:rPr lang="de-DE" sz="2200" b="0" dirty="0" smtClean="0"/>
              <a:t> übernehmen</a:t>
            </a:r>
          </a:p>
          <a:p>
            <a:endParaRPr lang="de-DE" sz="2200" b="0" dirty="0" smtClean="0">
              <a:solidFill>
                <a:srgbClr val="D63D11"/>
              </a:solidFill>
            </a:endParaRPr>
          </a:p>
          <a:p>
            <a:r>
              <a:rPr lang="de-DE" sz="2200" b="0" dirty="0" smtClean="0">
                <a:solidFill>
                  <a:srgbClr val="002B40"/>
                </a:solidFill>
              </a:rPr>
              <a:t>Klare Aufgabenverteilung </a:t>
            </a:r>
            <a:r>
              <a:rPr lang="mr-IN" sz="2200" b="0" dirty="0" smtClean="0">
                <a:solidFill>
                  <a:srgbClr val="002B40"/>
                </a:solidFill>
              </a:rPr>
              <a:t>–</a:t>
            </a:r>
            <a:r>
              <a:rPr lang="de-DE" sz="2200" b="0" dirty="0" smtClean="0">
                <a:solidFill>
                  <a:srgbClr val="D63D11"/>
                </a:solidFill>
              </a:rPr>
              <a:t> </a:t>
            </a:r>
            <a:r>
              <a:rPr lang="de-DE" sz="2200" dirty="0" smtClean="0">
                <a:solidFill>
                  <a:srgbClr val="D63D11"/>
                </a:solidFill>
              </a:rPr>
              <a:t>Wer macht was!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321" y="904240"/>
            <a:ext cx="4581679" cy="5953760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Ruhe und Überblick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1401961" y="6492241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</a:t>
            </a:r>
            <a:r>
              <a:rPr lang="de-DE" sz="800" i="1" smtClean="0">
                <a:latin typeface="TitilliumWeb" charset="0"/>
              </a:rPr>
              <a:t>NFÖ/Sojer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91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0" y="1270000"/>
            <a:ext cx="7476067" cy="520530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2400" dirty="0"/>
              <a:t>Wann soll sofort </a:t>
            </a:r>
            <a:r>
              <a:rPr lang="de-DE" sz="2400" dirty="0" smtClean="0"/>
              <a:t>mit der </a:t>
            </a:r>
            <a:r>
              <a:rPr lang="de-DE" sz="2400" dirty="0"/>
              <a:t>Kameradenrettung begonnen </a:t>
            </a:r>
            <a:r>
              <a:rPr lang="de-DE" sz="2400" dirty="0" smtClean="0"/>
              <a:t>werden?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Ausschaufeln innerhalb von </a:t>
            </a:r>
            <a:r>
              <a:rPr lang="de-DE" sz="2200" b="0" dirty="0">
                <a:solidFill>
                  <a:srgbClr val="D63D11"/>
                </a:solidFill>
              </a:rPr>
              <a:t>15 Minuten </a:t>
            </a:r>
            <a:r>
              <a:rPr lang="de-DE" sz="2200" b="0" dirty="0" smtClean="0"/>
              <a:t>möglich</a:t>
            </a:r>
          </a:p>
          <a:p>
            <a:pPr>
              <a:lnSpc>
                <a:spcPct val="110000"/>
              </a:lnSpc>
            </a:pPr>
            <a:r>
              <a:rPr lang="de-DE" sz="2200" b="0" dirty="0">
                <a:solidFill>
                  <a:srgbClr val="D63D11"/>
                </a:solidFill>
              </a:rPr>
              <a:t>K</a:t>
            </a:r>
            <a:r>
              <a:rPr lang="de-DE" sz="2200" b="0" dirty="0" smtClean="0">
                <a:solidFill>
                  <a:srgbClr val="D63D11"/>
                </a:solidFill>
              </a:rPr>
              <a:t>ein</a:t>
            </a:r>
            <a:r>
              <a:rPr lang="de-DE" sz="2200" b="0" dirty="0" smtClean="0"/>
              <a:t> </a:t>
            </a:r>
            <a:r>
              <a:rPr lang="de-DE" sz="2200" b="0" dirty="0"/>
              <a:t>Handyempfang </a:t>
            </a:r>
            <a:endParaRPr lang="de-DE" sz="2200" b="0" dirty="0" smtClean="0"/>
          </a:p>
          <a:p>
            <a:pPr>
              <a:lnSpc>
                <a:spcPct val="110000"/>
              </a:lnSpc>
            </a:pPr>
            <a:r>
              <a:rPr lang="de-DE" sz="2200" b="0" dirty="0" smtClean="0"/>
              <a:t>Bergrettung </a:t>
            </a:r>
            <a:r>
              <a:rPr lang="de-DE" sz="2200" b="0" dirty="0"/>
              <a:t>nicht rasch zu erwarten </a:t>
            </a:r>
            <a:r>
              <a:rPr lang="de-DE" sz="2200" b="0" dirty="0" smtClean="0"/>
              <a:t>(</a:t>
            </a:r>
            <a:r>
              <a:rPr lang="de-DE" sz="2200" b="0" dirty="0" smtClean="0">
                <a:solidFill>
                  <a:srgbClr val="D63D11"/>
                </a:solidFill>
              </a:rPr>
              <a:t>kein Flugwetter</a:t>
            </a:r>
            <a:r>
              <a:rPr lang="de-DE" sz="2200" b="0" dirty="0" smtClean="0"/>
              <a:t>)</a:t>
            </a:r>
            <a:endParaRPr lang="de-DE" sz="2200" b="0" dirty="0"/>
          </a:p>
          <a:p>
            <a:pPr marL="0" indent="0">
              <a:lnSpc>
                <a:spcPct val="110000"/>
              </a:lnSpc>
              <a:buNone/>
            </a:pPr>
            <a:r>
              <a:rPr lang="de-DE" sz="2400" dirty="0"/>
              <a:t>Wann sollte der </a:t>
            </a:r>
            <a:r>
              <a:rPr lang="de-DE" sz="2400" dirty="0" smtClean="0"/>
              <a:t>Notruf vor </a:t>
            </a:r>
            <a:r>
              <a:rPr lang="de-DE" sz="2400" dirty="0"/>
              <a:t>der Kameradenrettung abgesetzt </a:t>
            </a:r>
            <a:r>
              <a:rPr lang="de-DE" sz="2400" dirty="0" smtClean="0"/>
              <a:t>werden?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Wenn </a:t>
            </a:r>
            <a:r>
              <a:rPr lang="de-DE" sz="2200" b="0" dirty="0" smtClean="0">
                <a:solidFill>
                  <a:srgbClr val="D63D11"/>
                </a:solidFill>
              </a:rPr>
              <a:t>parallel</a:t>
            </a:r>
            <a:r>
              <a:rPr lang="de-DE" sz="2200" b="0" dirty="0" smtClean="0"/>
              <a:t> zur </a:t>
            </a:r>
            <a:r>
              <a:rPr lang="de-DE" sz="2200" b="0" dirty="0"/>
              <a:t>Kameradenrettung </a:t>
            </a:r>
            <a:r>
              <a:rPr lang="de-DE" sz="2200" b="0" dirty="0" smtClean="0"/>
              <a:t>der </a:t>
            </a:r>
            <a:r>
              <a:rPr lang="de-DE" sz="2200" b="0" dirty="0"/>
              <a:t>Notruf </a:t>
            </a:r>
            <a:r>
              <a:rPr lang="de-DE" sz="2200" b="0" dirty="0" smtClean="0"/>
              <a:t>abgesetzt werden kann (genügend Retter)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Professionelle </a:t>
            </a:r>
            <a:r>
              <a:rPr lang="de-DE" sz="2200" b="0" dirty="0"/>
              <a:t>Rettung </a:t>
            </a:r>
            <a:r>
              <a:rPr lang="de-DE" sz="2200" b="0" dirty="0" smtClean="0"/>
              <a:t>rasch möglich (</a:t>
            </a:r>
            <a:r>
              <a:rPr lang="de-DE" sz="2200" b="0" dirty="0" smtClean="0">
                <a:solidFill>
                  <a:srgbClr val="D63D11"/>
                </a:solidFill>
              </a:rPr>
              <a:t>Pistennähe</a:t>
            </a:r>
            <a:r>
              <a:rPr lang="de-DE" sz="2200" b="0" dirty="0" smtClean="0"/>
              <a:t>)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Retter sehr </a:t>
            </a:r>
            <a:r>
              <a:rPr lang="de-DE" sz="2200" b="0" dirty="0">
                <a:solidFill>
                  <a:srgbClr val="D63D11"/>
                </a:solidFill>
              </a:rPr>
              <a:t>unerfahren</a:t>
            </a:r>
            <a:r>
              <a:rPr lang="de-DE" sz="2200" b="0" dirty="0"/>
              <a:t> (</a:t>
            </a:r>
            <a:r>
              <a:rPr lang="de-DE" sz="2200" b="0" dirty="0" err="1" smtClean="0"/>
              <a:t>Notfallausrü̈</a:t>
            </a:r>
            <a:r>
              <a:rPr lang="de-DE" sz="2200" b="0" dirty="0" err="1"/>
              <a:t>stung</a:t>
            </a:r>
            <a:r>
              <a:rPr lang="de-DE" sz="2200" b="0" dirty="0"/>
              <a:t> </a:t>
            </a:r>
            <a:r>
              <a:rPr lang="de-DE" sz="2200" b="0" dirty="0" smtClean="0"/>
              <a:t>wird nicht beherrscht)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Lawine </a:t>
            </a:r>
            <a:r>
              <a:rPr lang="de-DE" sz="2200" b="0" dirty="0"/>
              <a:t>sehr </a:t>
            </a:r>
            <a:r>
              <a:rPr lang="de-DE" sz="2200" b="0" dirty="0" smtClean="0"/>
              <a:t>groß, Bergung unter </a:t>
            </a:r>
            <a:r>
              <a:rPr lang="de-DE" sz="2200" b="0" dirty="0"/>
              <a:t>35 Minuten </a:t>
            </a:r>
            <a:r>
              <a:rPr lang="de-DE" sz="2200" b="0" dirty="0">
                <a:solidFill>
                  <a:srgbClr val="D63D11"/>
                </a:solidFill>
              </a:rPr>
              <a:t>nicht realistisch </a:t>
            </a:r>
            <a:endParaRPr lang="de-DE" sz="2200" b="0" dirty="0" smtClean="0">
              <a:solidFill>
                <a:srgbClr val="D63D11"/>
              </a:solidFill>
            </a:endParaRPr>
          </a:p>
          <a:p>
            <a:pPr>
              <a:lnSpc>
                <a:spcPct val="110000"/>
              </a:lnSpc>
            </a:pPr>
            <a:r>
              <a:rPr lang="de-DE" sz="2200" b="0" dirty="0" smtClean="0"/>
              <a:t>Verschüttete haben </a:t>
            </a:r>
            <a:r>
              <a:rPr lang="de-DE" sz="2200" b="0" dirty="0" smtClean="0">
                <a:solidFill>
                  <a:srgbClr val="D63D11"/>
                </a:solidFill>
              </a:rPr>
              <a:t>kein LVS-Gerät 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Nach </a:t>
            </a:r>
            <a:r>
              <a:rPr lang="de-DE" sz="2200" b="0" dirty="0"/>
              <a:t>35-minütiger, </a:t>
            </a:r>
            <a:r>
              <a:rPr lang="de-DE" sz="2200" b="0" dirty="0">
                <a:solidFill>
                  <a:srgbClr val="D63D11"/>
                </a:solidFill>
              </a:rPr>
              <a:t>erfolgloser</a:t>
            </a:r>
            <a:r>
              <a:rPr lang="de-DE" sz="2200" b="0" dirty="0"/>
              <a:t> </a:t>
            </a:r>
            <a:r>
              <a:rPr lang="de-DE" sz="2200" b="0" dirty="0" smtClean="0"/>
              <a:t>Suche</a:t>
            </a:r>
            <a:endParaRPr lang="de-DE" sz="2200" dirty="0" smtClean="0">
              <a:solidFill>
                <a:srgbClr val="D63D11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60341" y="325924"/>
            <a:ext cx="8661739" cy="497840"/>
          </a:xfrm>
        </p:spPr>
        <p:txBody>
          <a:bodyPr/>
          <a:lstStyle/>
          <a:p>
            <a:r>
              <a:rPr lang="de-DE" dirty="0" smtClean="0"/>
              <a:t>Der </a:t>
            </a:r>
            <a:r>
              <a:rPr lang="de-DE" dirty="0" smtClean="0">
                <a:solidFill>
                  <a:srgbClr val="D63D11"/>
                </a:solidFill>
              </a:rPr>
              <a:t>Notruf</a:t>
            </a:r>
            <a:r>
              <a:rPr lang="de-DE" dirty="0" smtClean="0"/>
              <a:t> - Situationsabhängig</a:t>
            </a:r>
            <a:endParaRPr lang="de-DE" dirty="0"/>
          </a:p>
        </p:txBody>
      </p:sp>
      <p:pic>
        <p:nvPicPr>
          <p:cNvPr id="6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919" y="1270001"/>
            <a:ext cx="3016994" cy="301699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836408" y="4443984"/>
            <a:ext cx="3646016" cy="2031325"/>
          </a:xfrm>
          <a:prstGeom prst="rect">
            <a:avLst/>
          </a:prstGeom>
          <a:solidFill>
            <a:srgbClr val="002B40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EURONOTRUF.................................112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ALPINNOTRUF </a:t>
            </a:r>
            <a:r>
              <a:rPr lang="de-DE" dirty="0" smtClean="0">
                <a:solidFill>
                  <a:schemeClr val="bg1"/>
                </a:solidFill>
              </a:rPr>
              <a:t>ÖSTERREICH .....140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SÜDTIROL</a:t>
            </a:r>
            <a:r>
              <a:rPr lang="de-DE" dirty="0">
                <a:solidFill>
                  <a:schemeClr val="bg1"/>
                </a:solidFill>
              </a:rPr>
              <a:t>, ITALIEN </a:t>
            </a:r>
            <a:r>
              <a:rPr lang="de-DE" dirty="0" smtClean="0">
                <a:solidFill>
                  <a:schemeClr val="bg1"/>
                </a:solidFill>
              </a:rPr>
              <a:t>.......................118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SCHWEIZ, LIECHTENSTEIN </a:t>
            </a:r>
            <a:r>
              <a:rPr lang="de-DE" dirty="0" smtClean="0">
                <a:solidFill>
                  <a:schemeClr val="bg1"/>
                </a:solidFill>
              </a:rPr>
              <a:t>......1414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VORARLBERG, WALLIS </a:t>
            </a:r>
            <a:r>
              <a:rPr lang="de-DE" dirty="0" smtClean="0">
                <a:solidFill>
                  <a:schemeClr val="bg1"/>
                </a:solidFill>
              </a:rPr>
              <a:t>................144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FRANKREICH </a:t>
            </a:r>
            <a:r>
              <a:rPr lang="de-DE" dirty="0" smtClean="0">
                <a:solidFill>
                  <a:schemeClr val="bg1"/>
                </a:solidFill>
              </a:rPr>
              <a:t>.....................................15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DEUTSCHLAND, SLOWENIEN </a:t>
            </a:r>
            <a:r>
              <a:rPr lang="de-DE" dirty="0" smtClean="0">
                <a:solidFill>
                  <a:schemeClr val="bg1"/>
                </a:solidFill>
              </a:rPr>
              <a:t>....112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9938921" y="3945074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</a:t>
            </a:r>
            <a:r>
              <a:rPr lang="de-DE" sz="800" i="1" smtClean="0">
                <a:latin typeface="TitilliumWeb" charset="0"/>
              </a:rPr>
              <a:t>NFÖ/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90999" y="932693"/>
            <a:ext cx="7773547" cy="5212075"/>
          </a:xfrm>
        </p:spPr>
      </p:pic>
      <p:sp>
        <p:nvSpPr>
          <p:cNvPr id="6" name="Inhaltsplatzhalter 5"/>
          <p:cNvSpPr>
            <a:spLocks noGrp="1"/>
          </p:cNvSpPr>
          <p:nvPr>
            <p:ph idx="10"/>
          </p:nvPr>
        </p:nvSpPr>
        <p:spPr>
          <a:xfrm>
            <a:off x="624838" y="6144768"/>
            <a:ext cx="11206819" cy="351466"/>
          </a:xfrm>
          <a:solidFill>
            <a:srgbClr val="002B4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b="0" dirty="0" smtClean="0">
                <a:solidFill>
                  <a:schemeClr val="bg1"/>
                </a:solidFill>
              </a:rPr>
              <a:t>Bevor </a:t>
            </a:r>
            <a:r>
              <a:rPr lang="de-DE" sz="1800" b="0" dirty="0">
                <a:solidFill>
                  <a:schemeClr val="bg1"/>
                </a:solidFill>
              </a:rPr>
              <a:t>mit der Suche begonnen wird, </a:t>
            </a:r>
            <a:r>
              <a:rPr lang="de-DE" sz="1800" b="0" dirty="0" smtClean="0">
                <a:solidFill>
                  <a:schemeClr val="bg1"/>
                </a:solidFill>
              </a:rPr>
              <a:t>müssen alle für </a:t>
            </a:r>
            <a:r>
              <a:rPr lang="de-DE" sz="1800" b="0" dirty="0">
                <a:solidFill>
                  <a:schemeClr val="bg1"/>
                </a:solidFill>
              </a:rPr>
              <a:t>die Suche </a:t>
            </a:r>
            <a:r>
              <a:rPr lang="de-DE" sz="1800" b="0" dirty="0" smtClean="0">
                <a:solidFill>
                  <a:schemeClr val="bg1"/>
                </a:solidFill>
              </a:rPr>
              <a:t>nicht benötigten LVS-Geräte</a:t>
            </a:r>
            <a:r>
              <a:rPr lang="de-DE" sz="1800" b="0" dirty="0">
                <a:solidFill>
                  <a:schemeClr val="bg1"/>
                </a:solidFill>
              </a:rPr>
              <a:t> </a:t>
            </a:r>
            <a:r>
              <a:rPr lang="de-DE" sz="1800" b="0" dirty="0" smtClean="0">
                <a:solidFill>
                  <a:schemeClr val="bg1"/>
                </a:solidFill>
              </a:rPr>
              <a:t>ausgeschaltet werden.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1"/>
          </p:nvPr>
        </p:nvSpPr>
        <p:spPr>
          <a:xfrm>
            <a:off x="360341" y="1572773"/>
            <a:ext cx="3830658" cy="367690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e-DE" sz="2200" dirty="0"/>
              <a:t>Um einen </a:t>
            </a:r>
            <a:r>
              <a:rPr lang="de-DE" sz="2200" dirty="0">
                <a:solidFill>
                  <a:srgbClr val="D63D11"/>
                </a:solidFill>
              </a:rPr>
              <a:t>koordinierten Ablauf</a:t>
            </a:r>
            <a:r>
              <a:rPr lang="de-DE" sz="2200" dirty="0"/>
              <a:t> bei der Suche zu gewährleisten, werden vier Suchphasen empfohlen:</a:t>
            </a:r>
          </a:p>
          <a:p>
            <a:pPr>
              <a:lnSpc>
                <a:spcPct val="100000"/>
              </a:lnSpc>
            </a:pPr>
            <a:r>
              <a:rPr lang="de-DE" sz="2200" b="0" dirty="0"/>
              <a:t>Signalsuche</a:t>
            </a:r>
          </a:p>
          <a:p>
            <a:pPr>
              <a:lnSpc>
                <a:spcPct val="100000"/>
              </a:lnSpc>
            </a:pPr>
            <a:r>
              <a:rPr lang="de-DE" sz="2200" b="0" dirty="0"/>
              <a:t>Grobsuche</a:t>
            </a:r>
          </a:p>
          <a:p>
            <a:pPr>
              <a:lnSpc>
                <a:spcPct val="100000"/>
              </a:lnSpc>
            </a:pPr>
            <a:r>
              <a:rPr lang="de-DE" sz="2200" b="0" dirty="0" smtClean="0"/>
              <a:t>Feinsuche</a:t>
            </a:r>
            <a:endParaRPr lang="de-DE" sz="2200" b="0" dirty="0"/>
          </a:p>
          <a:p>
            <a:pPr>
              <a:lnSpc>
                <a:spcPct val="100000"/>
              </a:lnSpc>
            </a:pPr>
            <a:r>
              <a:rPr lang="de-DE" sz="2200" b="0" dirty="0"/>
              <a:t>Punktortung</a:t>
            </a:r>
          </a:p>
          <a:p>
            <a:pPr>
              <a:lnSpc>
                <a:spcPct val="100000"/>
              </a:lnSpc>
            </a:pP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60341" y="325924"/>
            <a:ext cx="8661739" cy="497840"/>
          </a:xfrm>
        </p:spPr>
        <p:txBody>
          <a:bodyPr/>
          <a:lstStyle/>
          <a:p>
            <a:r>
              <a:rPr lang="de-DE" dirty="0" smtClean="0"/>
              <a:t>Suchphasen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30" y="6144768"/>
            <a:ext cx="345509" cy="35146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1134030" y="5737298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</a:t>
            </a:r>
            <a:r>
              <a:rPr lang="de-DE" sz="800" i="1" smtClean="0">
                <a:latin typeface="TitilliumWeb" charset="0"/>
              </a:rPr>
              <a:t>NFÖ/Sojer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35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398" y="4107584"/>
            <a:ext cx="2540063" cy="2032050"/>
          </a:xfrm>
        </p:spPr>
      </p:pic>
      <p:pic>
        <p:nvPicPr>
          <p:cNvPr id="5" name="Inhaltsplatzhalter 4"/>
          <p:cNvPicPr>
            <a:picLocks noGrp="1" noChangeAspect="1"/>
          </p:cNvPicPr>
          <p:nvPr>
            <p:ph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273" y="1458343"/>
            <a:ext cx="2541188" cy="2032950"/>
          </a:xfrm>
        </p:spPr>
      </p:pic>
      <p:sp>
        <p:nvSpPr>
          <p:cNvPr id="8" name="Inhaltsplatzhalter 7"/>
          <p:cNvSpPr>
            <a:spLocks noGrp="1"/>
          </p:cNvSpPr>
          <p:nvPr>
            <p:ph idx="11"/>
          </p:nvPr>
        </p:nvSpPr>
        <p:spPr>
          <a:xfrm>
            <a:off x="359897" y="1270317"/>
            <a:ext cx="8662183" cy="522224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de-DE" sz="2200" b="0" dirty="0">
                <a:solidFill>
                  <a:srgbClr val="002B40"/>
                </a:solidFill>
              </a:rPr>
              <a:t>Signalsuche immer in </a:t>
            </a:r>
            <a:r>
              <a:rPr lang="de-DE" sz="2200" dirty="0">
                <a:solidFill>
                  <a:srgbClr val="D63D11"/>
                </a:solidFill>
              </a:rPr>
              <a:t>Kombination</a:t>
            </a:r>
            <a:r>
              <a:rPr lang="de-DE" sz="2200" b="0" dirty="0">
                <a:solidFill>
                  <a:srgbClr val="002B40"/>
                </a:solidFill>
              </a:rPr>
              <a:t> mit Aug- und </a:t>
            </a:r>
            <a:r>
              <a:rPr lang="de-DE" sz="2200" b="0" dirty="0" err="1">
                <a:solidFill>
                  <a:srgbClr val="002B40"/>
                </a:solidFill>
              </a:rPr>
              <a:t>Ohrsuche</a:t>
            </a:r>
            <a:r>
              <a:rPr lang="de-DE" sz="2200" b="0" dirty="0">
                <a:solidFill>
                  <a:srgbClr val="002B40"/>
                </a:solidFill>
              </a:rPr>
              <a:t> (Oberflächensuche)</a:t>
            </a:r>
          </a:p>
          <a:p>
            <a:endParaRPr lang="de-DE" sz="2200" b="0" dirty="0">
              <a:solidFill>
                <a:srgbClr val="002B40"/>
              </a:solidFill>
            </a:endParaRPr>
          </a:p>
          <a:p>
            <a:r>
              <a:rPr lang="de-DE" sz="2200" dirty="0">
                <a:solidFill>
                  <a:srgbClr val="D63D11"/>
                </a:solidFill>
              </a:rPr>
              <a:t>Fundgegenstände</a:t>
            </a:r>
            <a:r>
              <a:rPr lang="de-DE" sz="2200" b="0" dirty="0">
                <a:solidFill>
                  <a:srgbClr val="002B40"/>
                </a:solidFill>
              </a:rPr>
              <a:t> sichtbar </a:t>
            </a:r>
            <a:r>
              <a:rPr lang="de-DE" sz="2200" b="0" dirty="0" smtClean="0">
                <a:solidFill>
                  <a:srgbClr val="002B40"/>
                </a:solidFill>
              </a:rPr>
              <a:t>aufstellen </a:t>
            </a:r>
            <a:r>
              <a:rPr lang="mr-IN" sz="2200" b="0" dirty="0">
                <a:solidFill>
                  <a:srgbClr val="002B40"/>
                </a:solidFill>
              </a:rPr>
              <a:t>–</a:t>
            </a:r>
            <a:r>
              <a:rPr lang="de-DE" sz="2200" b="0" dirty="0">
                <a:solidFill>
                  <a:srgbClr val="002B40"/>
                </a:solidFill>
              </a:rPr>
              <a:t> dadurch Suchbereich eingrenzen</a:t>
            </a:r>
          </a:p>
          <a:p>
            <a:endParaRPr lang="de-DE" sz="2200" b="0" dirty="0">
              <a:solidFill>
                <a:srgbClr val="002B40"/>
              </a:solidFill>
            </a:endParaRPr>
          </a:p>
          <a:p>
            <a:r>
              <a:rPr lang="de-DE" sz="2200" b="0" dirty="0">
                <a:solidFill>
                  <a:srgbClr val="002B40"/>
                </a:solidFill>
              </a:rPr>
              <a:t>Je nach Standort des Retters wird der Suchbereich in </a:t>
            </a:r>
            <a:r>
              <a:rPr lang="de-DE" sz="2200" dirty="0">
                <a:solidFill>
                  <a:srgbClr val="D63D11"/>
                </a:solidFill>
              </a:rPr>
              <a:t>Suchstreifen</a:t>
            </a:r>
            <a:r>
              <a:rPr lang="de-DE" sz="2200" b="0" dirty="0">
                <a:solidFill>
                  <a:srgbClr val="002B40"/>
                </a:solidFill>
              </a:rPr>
              <a:t> abgesucht</a:t>
            </a:r>
          </a:p>
          <a:p>
            <a:endParaRPr lang="de-DE" sz="2200" b="0" dirty="0">
              <a:solidFill>
                <a:srgbClr val="002B40"/>
              </a:solidFill>
            </a:endParaRPr>
          </a:p>
          <a:p>
            <a:r>
              <a:rPr lang="de-DE" sz="2200" b="0" dirty="0">
                <a:solidFill>
                  <a:srgbClr val="002B40"/>
                </a:solidFill>
              </a:rPr>
              <a:t>Bei mehreren Rettern, Suche in </a:t>
            </a:r>
            <a:r>
              <a:rPr lang="de-DE" sz="2200" dirty="0">
                <a:solidFill>
                  <a:srgbClr val="D63D11"/>
                </a:solidFill>
              </a:rPr>
              <a:t>parallelen Streifen</a:t>
            </a:r>
          </a:p>
          <a:p>
            <a:endParaRPr lang="de-DE" sz="2200" b="0" dirty="0">
              <a:solidFill>
                <a:srgbClr val="002B40"/>
              </a:solidFill>
            </a:endParaRPr>
          </a:p>
          <a:p>
            <a:r>
              <a:rPr lang="de-DE" sz="2200" dirty="0">
                <a:solidFill>
                  <a:srgbClr val="D63D11"/>
                </a:solidFill>
              </a:rPr>
              <a:t>Suchstreifenbreite</a:t>
            </a:r>
            <a:r>
              <a:rPr lang="de-DE" sz="2200" b="0" dirty="0">
                <a:solidFill>
                  <a:srgbClr val="002B40"/>
                </a:solidFill>
              </a:rPr>
              <a:t> ist geräteabhängig </a:t>
            </a:r>
            <a:r>
              <a:rPr lang="de-DE" sz="2200" b="0" dirty="0" smtClean="0">
                <a:solidFill>
                  <a:srgbClr val="002B40"/>
                </a:solidFill>
              </a:rPr>
              <a:t>(zw</a:t>
            </a:r>
            <a:r>
              <a:rPr lang="de-DE" sz="2200" b="0" dirty="0">
                <a:solidFill>
                  <a:srgbClr val="002B40"/>
                </a:solidFill>
              </a:rPr>
              <a:t>. 20 </a:t>
            </a:r>
            <a:r>
              <a:rPr lang="de-DE" sz="2200" b="0" dirty="0" smtClean="0">
                <a:solidFill>
                  <a:srgbClr val="002B40"/>
                </a:solidFill>
              </a:rPr>
              <a:t>m und </a:t>
            </a:r>
            <a:r>
              <a:rPr lang="de-DE" sz="2200" b="0" dirty="0">
                <a:solidFill>
                  <a:srgbClr val="002B40"/>
                </a:solidFill>
              </a:rPr>
              <a:t>60 m</a:t>
            </a:r>
            <a:r>
              <a:rPr lang="de-DE" sz="2200" b="0" dirty="0" smtClean="0">
                <a:solidFill>
                  <a:srgbClr val="002B40"/>
                </a:solidFill>
              </a:rPr>
              <a:t>)</a:t>
            </a:r>
          </a:p>
          <a:p>
            <a:endParaRPr lang="de-DE" sz="2200" b="0" dirty="0">
              <a:solidFill>
                <a:srgbClr val="002B40"/>
              </a:solidFill>
            </a:endParaRPr>
          </a:p>
          <a:p>
            <a:r>
              <a:rPr lang="de-DE" sz="2000" b="0" dirty="0"/>
              <a:t>Suchgeschwindigkeit </a:t>
            </a:r>
            <a:r>
              <a:rPr lang="de-DE" sz="2000" dirty="0" smtClean="0">
                <a:solidFill>
                  <a:srgbClr val="D63D11"/>
                </a:solidFill>
              </a:rPr>
              <a:t>hoch</a:t>
            </a:r>
            <a:endParaRPr lang="de-DE" sz="2200" b="0" dirty="0">
              <a:solidFill>
                <a:srgbClr val="002B40"/>
              </a:solidFill>
            </a:endParaRPr>
          </a:p>
          <a:p>
            <a:endParaRPr lang="de-DE" sz="2200" b="0" dirty="0">
              <a:solidFill>
                <a:srgbClr val="002B40"/>
              </a:solidFill>
            </a:endParaRPr>
          </a:p>
          <a:p>
            <a:r>
              <a:rPr lang="de-DE" sz="2200" dirty="0">
                <a:solidFill>
                  <a:srgbClr val="D63D11"/>
                </a:solidFill>
              </a:rPr>
              <a:t>Übrige Retter </a:t>
            </a:r>
            <a:r>
              <a:rPr lang="de-DE" sz="2200" b="0" dirty="0" smtClean="0">
                <a:solidFill>
                  <a:srgbClr val="002B40"/>
                </a:solidFill>
              </a:rPr>
              <a:t>bereiten </a:t>
            </a:r>
            <a:r>
              <a:rPr lang="de-DE" sz="2200" b="0" dirty="0">
                <a:solidFill>
                  <a:srgbClr val="002B40"/>
                </a:solidFill>
              </a:rPr>
              <a:t>Schaufel und Sonde vor und folgen den Suchenden</a:t>
            </a:r>
          </a:p>
          <a:p>
            <a:endParaRPr lang="de-DE" sz="2200" b="0" dirty="0">
              <a:solidFill>
                <a:srgbClr val="002B40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Oberflächen- und Signalsuche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10963049" y="6139634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</a:t>
            </a:r>
            <a:r>
              <a:rPr lang="de-DE" sz="800" i="1" smtClean="0">
                <a:latin typeface="TitilliumWeb" charset="0"/>
              </a:rPr>
              <a:t>NFÖ/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10908040" y="3491293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NFÖ/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08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5674699" cy="52222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400" b="0" dirty="0" smtClean="0">
                <a:solidFill>
                  <a:srgbClr val="002B40"/>
                </a:solidFill>
              </a:rPr>
              <a:t>Sobald ein </a:t>
            </a:r>
            <a:r>
              <a:rPr lang="de-DE" sz="2400" dirty="0" smtClean="0">
                <a:solidFill>
                  <a:srgbClr val="D63D11"/>
                </a:solidFill>
              </a:rPr>
              <a:t>Signal</a:t>
            </a:r>
            <a:r>
              <a:rPr lang="de-DE" sz="2400" b="0" dirty="0" smtClean="0">
                <a:solidFill>
                  <a:srgbClr val="002B40"/>
                </a:solidFill>
              </a:rPr>
              <a:t> vorhanden, Richtung folgen und Distanz verringern</a:t>
            </a:r>
          </a:p>
          <a:p>
            <a:pPr>
              <a:lnSpc>
                <a:spcPct val="100000"/>
              </a:lnSpc>
            </a:pPr>
            <a:endParaRPr lang="de-DE" sz="2400" b="0" dirty="0" smtClean="0">
              <a:solidFill>
                <a:srgbClr val="002B40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400" b="0" dirty="0" smtClean="0"/>
              <a:t>Suchgeschwindigkeit </a:t>
            </a:r>
            <a:r>
              <a:rPr lang="de-DE" sz="2400" dirty="0" smtClean="0">
                <a:solidFill>
                  <a:srgbClr val="D63D11"/>
                </a:solidFill>
              </a:rPr>
              <a:t>hoch</a:t>
            </a:r>
          </a:p>
          <a:p>
            <a:pPr>
              <a:lnSpc>
                <a:spcPct val="100000"/>
              </a:lnSpc>
            </a:pPr>
            <a:endParaRPr lang="de-DE" sz="2400" dirty="0" smtClean="0">
              <a:solidFill>
                <a:srgbClr val="D63D11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400" b="0" dirty="0" smtClean="0"/>
              <a:t>Je </a:t>
            </a:r>
            <a:r>
              <a:rPr lang="de-DE" sz="2400" dirty="0" smtClean="0">
                <a:solidFill>
                  <a:srgbClr val="D63D11"/>
                </a:solidFill>
              </a:rPr>
              <a:t>näher</a:t>
            </a:r>
            <a:r>
              <a:rPr lang="de-DE" sz="2400" b="0" dirty="0" smtClean="0"/>
              <a:t> am Verschütteten, umso langsamer (Anzeige ca. 5m)</a:t>
            </a:r>
            <a:endParaRPr lang="de-DE" sz="2400" b="0" dirty="0"/>
          </a:p>
          <a:p>
            <a:pPr>
              <a:lnSpc>
                <a:spcPct val="100000"/>
              </a:lnSpc>
            </a:pPr>
            <a:endParaRPr lang="de-DE" sz="2400" b="0" dirty="0" smtClean="0"/>
          </a:p>
          <a:p>
            <a:pPr>
              <a:lnSpc>
                <a:spcPct val="100000"/>
              </a:lnSpc>
            </a:pPr>
            <a:r>
              <a:rPr lang="de-DE" sz="2400" b="0" dirty="0"/>
              <a:t>Je </a:t>
            </a:r>
            <a:r>
              <a:rPr lang="de-DE" sz="2400" dirty="0">
                <a:solidFill>
                  <a:srgbClr val="D63D11"/>
                </a:solidFill>
              </a:rPr>
              <a:t>näher</a:t>
            </a:r>
            <a:r>
              <a:rPr lang="de-DE" sz="2400" b="0" dirty="0"/>
              <a:t> am </a:t>
            </a:r>
            <a:r>
              <a:rPr lang="de-DE" sz="2400" b="0" dirty="0" smtClean="0"/>
              <a:t>Verschütteten, umso näher an der Schneeoberfläche  </a:t>
            </a:r>
            <a:endParaRPr lang="de-DE" sz="24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Grobsuche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540" y="910074"/>
            <a:ext cx="2958395" cy="2676269"/>
          </a:xfr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539" y="3654365"/>
            <a:ext cx="2958395" cy="284200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0753344" y="6348951"/>
            <a:ext cx="10454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</a:t>
            </a:r>
            <a:r>
              <a:rPr lang="de-DE" sz="800" i="1" dirty="0" err="1" smtClean="0">
                <a:latin typeface="TitilliumWeb" charset="0"/>
              </a:rPr>
              <a:t>Sojer</a:t>
            </a:r>
            <a:r>
              <a:rPr lang="de-DE" sz="800" i="1" dirty="0" smtClean="0">
                <a:latin typeface="TitilliumWeb" charset="0"/>
              </a:rPr>
              <a:t>/Edlinger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85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6973147" cy="52222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400" b="0" dirty="0" smtClean="0"/>
              <a:t>Im </a:t>
            </a:r>
            <a:r>
              <a:rPr lang="de-DE" sz="2400" dirty="0" smtClean="0">
                <a:solidFill>
                  <a:srgbClr val="D63D11"/>
                </a:solidFill>
              </a:rPr>
              <a:t>Nahbereich</a:t>
            </a:r>
            <a:r>
              <a:rPr lang="de-DE" sz="2400" b="0" dirty="0" smtClean="0"/>
              <a:t> verschwinden die Richtungspfeile am Display des LVS-Gerätes</a:t>
            </a:r>
            <a:endParaRPr lang="de-DE" sz="2400" dirty="0" smtClean="0">
              <a:solidFill>
                <a:srgbClr val="D63D11"/>
              </a:solidFill>
            </a:endParaRPr>
          </a:p>
          <a:p>
            <a:endParaRPr lang="de-DE" sz="2400" b="0" dirty="0" smtClean="0"/>
          </a:p>
          <a:p>
            <a:r>
              <a:rPr lang="de-DE" sz="2400" b="0" dirty="0" smtClean="0"/>
              <a:t>Zuletzt </a:t>
            </a:r>
            <a:r>
              <a:rPr lang="de-DE" sz="2400" b="0" dirty="0"/>
              <a:t>angezeigte </a:t>
            </a:r>
            <a:r>
              <a:rPr lang="de-DE" sz="2400" dirty="0">
                <a:solidFill>
                  <a:srgbClr val="D63D11"/>
                </a:solidFill>
              </a:rPr>
              <a:t>Pfeilrichtung</a:t>
            </a:r>
            <a:r>
              <a:rPr lang="de-DE" sz="2400" b="0" dirty="0"/>
              <a:t> </a:t>
            </a:r>
            <a:r>
              <a:rPr lang="de-DE" sz="2400" b="0" dirty="0" smtClean="0"/>
              <a:t>weiterverfolgen</a:t>
            </a:r>
            <a:endParaRPr lang="de-DE" sz="2400" b="0" dirty="0"/>
          </a:p>
          <a:p>
            <a:endParaRPr lang="de-DE" sz="2400" dirty="0" smtClean="0">
              <a:solidFill>
                <a:srgbClr val="D63D11"/>
              </a:solidFill>
            </a:endParaRPr>
          </a:p>
          <a:p>
            <a:r>
              <a:rPr lang="de-DE" sz="2400" b="0" dirty="0"/>
              <a:t>Suchgeschwindigkeit </a:t>
            </a:r>
            <a:r>
              <a:rPr lang="de-DE" sz="2400" dirty="0" smtClean="0">
                <a:solidFill>
                  <a:srgbClr val="D63D11"/>
                </a:solidFill>
              </a:rPr>
              <a:t>langsam und ruhig</a:t>
            </a:r>
            <a:endParaRPr lang="de-DE" sz="2400" dirty="0">
              <a:solidFill>
                <a:srgbClr val="D63D11"/>
              </a:solidFill>
            </a:endParaRPr>
          </a:p>
          <a:p>
            <a:endParaRPr lang="de-DE" sz="2400" b="0" dirty="0" smtClean="0"/>
          </a:p>
          <a:p>
            <a:r>
              <a:rPr lang="de-DE" sz="2400" b="0" dirty="0" smtClean="0"/>
              <a:t>90° </a:t>
            </a:r>
            <a:r>
              <a:rPr lang="de-DE" sz="2400" dirty="0" smtClean="0">
                <a:solidFill>
                  <a:srgbClr val="D63D11"/>
                </a:solidFill>
              </a:rPr>
              <a:t>einkreuzen</a:t>
            </a:r>
          </a:p>
          <a:p>
            <a:endParaRPr lang="de-DE" sz="2400" dirty="0">
              <a:solidFill>
                <a:srgbClr val="D63D11"/>
              </a:solidFill>
            </a:endParaRPr>
          </a:p>
          <a:p>
            <a:r>
              <a:rPr lang="de-DE" sz="2400" b="0" dirty="0"/>
              <a:t>Punkt mit </a:t>
            </a:r>
            <a:r>
              <a:rPr lang="de-DE" sz="2400" dirty="0" smtClean="0">
                <a:solidFill>
                  <a:srgbClr val="D63D11"/>
                </a:solidFill>
              </a:rPr>
              <a:t>kleinstem</a:t>
            </a:r>
            <a:r>
              <a:rPr lang="de-DE" sz="2400" b="0" dirty="0" smtClean="0"/>
              <a:t> Distanz-Wert markieren</a:t>
            </a:r>
            <a:endParaRPr lang="de-DE" sz="2400" dirty="0">
              <a:solidFill>
                <a:srgbClr val="D63D11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60341" y="325924"/>
            <a:ext cx="8661739" cy="497840"/>
          </a:xfrm>
        </p:spPr>
        <p:txBody>
          <a:bodyPr/>
          <a:lstStyle/>
          <a:p>
            <a:r>
              <a:rPr lang="de-DE" dirty="0" smtClean="0"/>
              <a:t>Feinsuche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10753344" y="6348951"/>
            <a:ext cx="11657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</a:t>
            </a:r>
            <a:r>
              <a:rPr lang="de-DE" sz="800" i="1" dirty="0" err="1" smtClean="0">
                <a:latin typeface="TitilliumWeb" charset="0"/>
              </a:rPr>
              <a:t>Sojer</a:t>
            </a:r>
            <a:r>
              <a:rPr lang="de-DE" sz="800" i="1" dirty="0" smtClean="0">
                <a:latin typeface="TitilliumWeb" charset="0"/>
              </a:rPr>
              <a:t>/Edlinger M.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541" y="3656769"/>
            <a:ext cx="2807208" cy="2835472"/>
          </a:xfrm>
          <a:prstGeom prst="rect">
            <a:avLst/>
          </a:prstGeom>
        </p:spPr>
      </p:pic>
      <p:pic>
        <p:nvPicPr>
          <p:cNvPr id="9" name="Inhaltsplatzhalter 8"/>
          <p:cNvPicPr>
            <a:picLocks noGrp="1" noChangeAspect="1"/>
          </p:cNvPicPr>
          <p:nvPr>
            <p:ph idx="1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2165" y="1031253"/>
            <a:ext cx="1965960" cy="2418026"/>
          </a:xfrm>
        </p:spPr>
      </p:pic>
    </p:spTree>
    <p:extLst>
      <p:ext uri="{BB962C8B-B14F-4D97-AF65-F5344CB8AC3E}">
        <p14:creationId xmlns:p14="http://schemas.microsoft.com/office/powerpoint/2010/main" val="61824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3-Master">
  <a:themeElements>
    <a:clrScheme name="W3">
      <a:dk1>
        <a:srgbClr val="002B40"/>
      </a:dk1>
      <a:lt1>
        <a:srgbClr val="FFFFFF"/>
      </a:lt1>
      <a:dk2>
        <a:srgbClr val="002B40"/>
      </a:dk2>
      <a:lt2>
        <a:srgbClr val="EEECE1"/>
      </a:lt2>
      <a:accent1>
        <a:srgbClr val="D624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70C0F"/>
      </a:hlink>
      <a:folHlink>
        <a:srgbClr val="C70C0F"/>
      </a:folHlink>
    </a:clrScheme>
    <a:fontScheme name="W3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913</Words>
  <Application>Microsoft Macintosh PowerPoint</Application>
  <PresentationFormat>Breitbild</PresentationFormat>
  <Paragraphs>175</Paragraphs>
  <Slides>17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Calibri</vt:lpstr>
      <vt:lpstr>Titillium Web</vt:lpstr>
      <vt:lpstr>TitilliumWeb</vt:lpstr>
      <vt:lpstr>Wingdings</vt:lpstr>
      <vt:lpstr>Arial</vt:lpstr>
      <vt:lpstr>W3-Master</vt:lpstr>
      <vt:lpstr>Notfall Lawine</vt:lpstr>
      <vt:lpstr>Notfall - Lawinenverschüttung</vt:lpstr>
      <vt:lpstr>Organisation - Ablaufschema</vt:lpstr>
      <vt:lpstr>Ruhe und Überblick</vt:lpstr>
      <vt:lpstr>Der Notruf - Situationsabhängig</vt:lpstr>
      <vt:lpstr>Suchphasen</vt:lpstr>
      <vt:lpstr>Oberflächen- und Signalsuche</vt:lpstr>
      <vt:lpstr>Grobsuche</vt:lpstr>
      <vt:lpstr>Feinsuche</vt:lpstr>
      <vt:lpstr>Punktsuche</vt:lpstr>
      <vt:lpstr>Systematisches Ausschaufeln</vt:lpstr>
      <vt:lpstr>Mehrfachverschüttung</vt:lpstr>
      <vt:lpstr>Erste Hilfe und Versorgung</vt:lpstr>
      <vt:lpstr>Was tun, wenn keine Hilfe zu erwarten ist?</vt:lpstr>
      <vt:lpstr>Hubschrauber – Rettung aus der Luft</vt:lpstr>
      <vt:lpstr> Kurzfilme – Der Notfall</vt:lpstr>
      <vt:lpstr>PowerPoint-Präsentation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ullin</dc:creator>
  <cp:lastModifiedBy>Martin Edlinger</cp:lastModifiedBy>
  <cp:revision>174</cp:revision>
  <cp:lastPrinted>2016-10-20T18:21:15Z</cp:lastPrinted>
  <dcterms:created xsi:type="dcterms:W3CDTF">2016-10-17T08:41:26Z</dcterms:created>
  <dcterms:modified xsi:type="dcterms:W3CDTF">2017-01-04T16:45:33Z</dcterms:modified>
</cp:coreProperties>
</file>