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266" r:id="rId2"/>
    <p:sldId id="313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274" r:id="rId13"/>
    <p:sldId id="28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D11"/>
    <a:srgbClr val="002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 autoAdjust="0"/>
    <p:restoredTop sz="89207"/>
  </p:normalViewPr>
  <p:slideViewPr>
    <p:cSldViewPr snapToGrid="0">
      <p:cViewPr varScale="1">
        <p:scale>
          <a:sx n="142" d="100"/>
          <a:sy n="142" d="100"/>
        </p:scale>
        <p:origin x="680" y="184"/>
      </p:cViewPr>
      <p:guideLst/>
    </p:cSldViewPr>
  </p:slideViewPr>
  <p:outlineViewPr>
    <p:cViewPr>
      <p:scale>
        <a:sx n="33" d="100"/>
        <a:sy n="33" d="100"/>
      </p:scale>
      <p:origin x="0" y="-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65FF6-0310-184A-A0A1-852871D5505B}" type="datetimeFigureOut">
              <a:rPr lang="de-DE" smtClean="0"/>
              <a:t>04.01.17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C9930-7D8A-6246-A1B1-59E7D4DCD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13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205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7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Azu</a:t>
            </a:r>
            <a:r>
              <a:rPr lang="de-DE" dirty="0" smtClean="0"/>
              <a:t> G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6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98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38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42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21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70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5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07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PRAESENA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2118" y="5231661"/>
            <a:ext cx="10134601" cy="10837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722119" y="3587750"/>
            <a:ext cx="10147325" cy="1493536"/>
          </a:xfrm>
        </p:spPr>
        <p:txBody>
          <a:bodyPr anchor="t" anchorCtr="0">
            <a:noAutofit/>
          </a:bodyPr>
          <a:lstStyle>
            <a:lvl1pPr>
              <a:defRPr sz="54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18" y="1343149"/>
            <a:ext cx="1508762" cy="7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8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PRAESENATATIONSTITEL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2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1722118" y="5231661"/>
            <a:ext cx="10134601" cy="10837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7" name="Titel 9"/>
          <p:cNvSpPr>
            <a:spLocks noGrp="1"/>
          </p:cNvSpPr>
          <p:nvPr>
            <p:ph type="title"/>
          </p:nvPr>
        </p:nvSpPr>
        <p:spPr>
          <a:xfrm>
            <a:off x="1722119" y="3587750"/>
            <a:ext cx="10147325" cy="1493536"/>
          </a:xfrm>
        </p:spPr>
        <p:txBody>
          <a:bodyPr anchor="t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18" y="1343149"/>
            <a:ext cx="1508762" cy="7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3-INHALT-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11509104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hteck 3"/>
          <p:cNvSpPr/>
          <p:nvPr userDrawn="1"/>
        </p:nvSpPr>
        <p:spPr>
          <a:xfrm>
            <a:off x="9309100" y="217969"/>
            <a:ext cx="1854200" cy="6240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00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INHALT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46707"/>
            <a:ext cx="12192000" cy="6211293"/>
          </a:xfrm>
          <a:prstGeom prst="rect">
            <a:avLst/>
          </a:prstGeom>
          <a:solidFill>
            <a:srgbClr val="002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11509104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0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547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INHALT-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5403851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6427404" y="1270001"/>
            <a:ext cx="5403851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1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64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INHALT-BLAU-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46707"/>
            <a:ext cx="12192000" cy="6211293"/>
          </a:xfrm>
          <a:prstGeom prst="rect">
            <a:avLst/>
          </a:prstGeom>
          <a:solidFill>
            <a:srgbClr val="002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5473300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6381105" y="1270001"/>
            <a:ext cx="5473300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1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294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3-INHALT-3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2" y="1270001"/>
            <a:ext cx="3586626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302687" y="1270001"/>
            <a:ext cx="3586626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8245032" y="1270001"/>
            <a:ext cx="3586626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2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19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INHALT-BLAU-3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782320"/>
            <a:ext cx="12192000" cy="6075680"/>
          </a:xfrm>
          <a:prstGeom prst="rect">
            <a:avLst/>
          </a:prstGeom>
          <a:solidFill>
            <a:srgbClr val="002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3575051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4302687" y="1270001"/>
            <a:ext cx="3586626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1"/>
          </p:nvPr>
        </p:nvSpPr>
        <p:spPr>
          <a:xfrm>
            <a:off x="8247343" y="1270001"/>
            <a:ext cx="3586626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1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484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 noChangeAspect="1"/>
          </p:cNvSpPr>
          <p:nvPr>
            <p:ph type="title"/>
          </p:nvPr>
        </p:nvSpPr>
        <p:spPr>
          <a:xfrm>
            <a:off x="360341" y="1244344"/>
            <a:ext cx="11509104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341" y="2176207"/>
            <a:ext cx="11509104" cy="431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48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  <p:sldLayoutId id="2147483652" r:id="rId3"/>
    <p:sldLayoutId id="2147483662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ine.at/" TargetMode="External"/><Relationship Id="rId4" Type="http://schemas.openxmlformats.org/officeDocument/2006/relationships/hyperlink" Target="http://www.avalanches.org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tif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18" y="2163450"/>
            <a:ext cx="1491608" cy="6990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61" y="2164100"/>
            <a:ext cx="2801435" cy="698419"/>
          </a:xfrm>
          <a:prstGeom prst="rect">
            <a:avLst/>
          </a:prstGeom>
          <a:effectLst>
            <a:outerShdw blurRad="304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Lawinenlagebericht</a:t>
            </a:r>
            <a:endParaRPr lang="de-AT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371" y="824203"/>
            <a:ext cx="1595355" cy="9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0" y="1292711"/>
            <a:ext cx="11297122" cy="6526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DE" sz="2000" b="0" dirty="0" smtClean="0"/>
              <a:t>Sie </a:t>
            </a:r>
            <a:r>
              <a:rPr lang="de-DE" sz="2000" b="0" dirty="0"/>
              <a:t>bestimmt wie tief </a:t>
            </a:r>
            <a:r>
              <a:rPr lang="de-DE" sz="2000" b="0" dirty="0" smtClean="0"/>
              <a:t>eine </a:t>
            </a:r>
            <a:r>
              <a:rPr lang="de-DE" sz="2000" dirty="0">
                <a:solidFill>
                  <a:srgbClr val="D63D11"/>
                </a:solidFill>
              </a:rPr>
              <a:t>oberflächliche Belastung</a:t>
            </a:r>
            <a:r>
              <a:rPr lang="de-DE" sz="2000" b="0" dirty="0">
                <a:solidFill>
                  <a:srgbClr val="D63D11"/>
                </a:solidFill>
              </a:rPr>
              <a:t> </a:t>
            </a:r>
            <a:r>
              <a:rPr lang="de-DE" sz="2000" b="0" dirty="0"/>
              <a:t>wirkt und </a:t>
            </a:r>
            <a:r>
              <a:rPr lang="de-DE" sz="2000" b="0" dirty="0" smtClean="0"/>
              <a:t>ob dadurch </a:t>
            </a:r>
            <a:r>
              <a:rPr lang="de-DE" sz="2000" b="0" dirty="0"/>
              <a:t>in der Schneedecke liegende Schwachschichten </a:t>
            </a:r>
            <a:r>
              <a:rPr lang="de-DE" sz="2000" dirty="0" smtClean="0">
                <a:solidFill>
                  <a:srgbClr val="D63D11"/>
                </a:solidFill>
              </a:rPr>
              <a:t>gestört</a:t>
            </a:r>
            <a:r>
              <a:rPr lang="de-DE" sz="2000" b="0" dirty="0" smtClean="0"/>
              <a:t> werden </a:t>
            </a:r>
            <a:r>
              <a:rPr lang="de-DE" sz="2000" b="0" dirty="0"/>
              <a:t>können.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Auslösewahrscheinlichkeit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360340" y="2097741"/>
            <a:ext cx="5530368" cy="25232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DE" sz="2200" dirty="0"/>
              <a:t>Geringe Zusatzbelastung</a:t>
            </a:r>
          </a:p>
          <a:p>
            <a:r>
              <a:rPr lang="de-DE" sz="1700" b="0" dirty="0" smtClean="0"/>
              <a:t>Ein </a:t>
            </a:r>
            <a:r>
              <a:rPr lang="de-DE" sz="1700" dirty="0" smtClean="0">
                <a:solidFill>
                  <a:srgbClr val="D63D11"/>
                </a:solidFill>
              </a:rPr>
              <a:t>einzelner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b="0" dirty="0" smtClean="0"/>
              <a:t>Wintersportler kann ein Schneebrett aus- lösen. </a:t>
            </a:r>
          </a:p>
          <a:p>
            <a:r>
              <a:rPr lang="de-DE" sz="1700" b="0" dirty="0" smtClean="0"/>
              <a:t>Auch bei </a:t>
            </a:r>
            <a:r>
              <a:rPr lang="de-DE" sz="1700" b="0" dirty="0"/>
              <a:t>größter Vorsicht in einem </a:t>
            </a:r>
            <a:r>
              <a:rPr lang="de-DE" sz="1700" b="0" dirty="0" smtClean="0"/>
              <a:t>kritischen </a:t>
            </a:r>
            <a:r>
              <a:rPr lang="de-DE" sz="1700" b="0" dirty="0"/>
              <a:t>Hang </a:t>
            </a:r>
            <a:r>
              <a:rPr lang="de-DE" sz="1700" b="0" dirty="0" smtClean="0"/>
              <a:t>ist eine</a:t>
            </a:r>
            <a:r>
              <a:rPr lang="de-DE" sz="1700" b="0" dirty="0"/>
              <a:t> </a:t>
            </a:r>
            <a:r>
              <a:rPr lang="de-DE" sz="1700" b="0" dirty="0" smtClean="0"/>
              <a:t>Lawinenauslösung </a:t>
            </a:r>
            <a:r>
              <a:rPr lang="de-DE" sz="1700" dirty="0">
                <a:solidFill>
                  <a:srgbClr val="D63D11"/>
                </a:solidFill>
              </a:rPr>
              <a:t>nicht </a:t>
            </a:r>
            <a:r>
              <a:rPr lang="de-DE" sz="1700" dirty="0" smtClean="0">
                <a:solidFill>
                  <a:srgbClr val="D63D11"/>
                </a:solidFill>
              </a:rPr>
              <a:t>auszuschließen</a:t>
            </a:r>
            <a:r>
              <a:rPr lang="de-DE" sz="1700" b="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de-DE" sz="1700" b="0" dirty="0" smtClean="0"/>
              <a:t>Kritische </a:t>
            </a:r>
            <a:r>
              <a:rPr lang="de-DE" sz="1700" dirty="0" smtClean="0">
                <a:solidFill>
                  <a:srgbClr val="D63D11"/>
                </a:solidFill>
              </a:rPr>
              <a:t>Steilhänge</a:t>
            </a:r>
            <a:r>
              <a:rPr lang="de-DE" sz="1700" b="0" dirty="0" smtClean="0"/>
              <a:t> </a:t>
            </a:r>
            <a:r>
              <a:rPr lang="de-DE" sz="1700" b="0" dirty="0"/>
              <a:t>bei Planung und Routenwahl </a:t>
            </a:r>
            <a:r>
              <a:rPr lang="de-DE" sz="1700" b="0" dirty="0" smtClean="0"/>
              <a:t>meiden.</a:t>
            </a:r>
            <a:endParaRPr lang="de-DE" sz="1700" b="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121" y="4849002"/>
            <a:ext cx="2196562" cy="1864066"/>
          </a:xfrm>
          <a:prstGeom prst="rect">
            <a:avLst/>
          </a:prstGeom>
        </p:spPr>
      </p:pic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5997388" y="2097740"/>
            <a:ext cx="6194612" cy="2784011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indent="0">
              <a:buNone/>
            </a:pPr>
            <a:r>
              <a:rPr lang="de-DE" sz="5500" dirty="0" smtClean="0"/>
              <a:t>Große </a:t>
            </a:r>
            <a:r>
              <a:rPr lang="de-DE" sz="5500" dirty="0"/>
              <a:t>Zusatzbelastung</a:t>
            </a:r>
          </a:p>
          <a:p>
            <a:pPr>
              <a:lnSpc>
                <a:spcPct val="120000"/>
              </a:lnSpc>
            </a:pPr>
            <a:r>
              <a:rPr lang="de-DE" sz="4300" b="0" dirty="0" smtClean="0"/>
              <a:t>Die Schwachschicht liegt </a:t>
            </a:r>
            <a:r>
              <a:rPr lang="de-DE" sz="4300" dirty="0" smtClean="0">
                <a:solidFill>
                  <a:srgbClr val="D63D11"/>
                </a:solidFill>
              </a:rPr>
              <a:t>sehr tief</a:t>
            </a:r>
            <a:r>
              <a:rPr lang="de-DE" sz="4300" dirty="0" smtClean="0">
                <a:solidFill>
                  <a:srgbClr val="FF0000"/>
                </a:solidFill>
              </a:rPr>
              <a:t> </a:t>
            </a:r>
            <a:r>
              <a:rPr lang="de-DE" sz="4300" b="0" dirty="0" smtClean="0"/>
              <a:t>bzw. ist durch härtere Schichten überdeckt und wird durch einen einzelnen Wintersportler nicht gestört. </a:t>
            </a:r>
          </a:p>
          <a:p>
            <a:pPr>
              <a:lnSpc>
                <a:spcPct val="120000"/>
              </a:lnSpc>
            </a:pPr>
            <a:r>
              <a:rPr lang="de-DE" sz="4300" b="0" dirty="0" smtClean="0"/>
              <a:t>Es ist eine </a:t>
            </a:r>
            <a:r>
              <a:rPr lang="de-DE" sz="4300" dirty="0" smtClean="0">
                <a:solidFill>
                  <a:srgbClr val="D63D11"/>
                </a:solidFill>
              </a:rPr>
              <a:t>Gruppe</a:t>
            </a:r>
            <a:r>
              <a:rPr lang="de-DE" sz="4300" b="0" dirty="0" smtClean="0"/>
              <a:t> von Skitouren- oder auch Schneeschuhgehern nötig, um ein Schneebrett im oder am </a:t>
            </a:r>
            <a:r>
              <a:rPr lang="de-DE" sz="4300" b="0" dirty="0" err="1" smtClean="0"/>
              <a:t>Hangfuß</a:t>
            </a:r>
            <a:r>
              <a:rPr lang="de-DE" sz="4300" b="0" dirty="0" smtClean="0"/>
              <a:t> auszulösen. </a:t>
            </a:r>
          </a:p>
          <a:p>
            <a:pPr>
              <a:lnSpc>
                <a:spcPct val="120000"/>
              </a:lnSpc>
            </a:pPr>
            <a:r>
              <a:rPr lang="de-DE" sz="4300" dirty="0" smtClean="0">
                <a:solidFill>
                  <a:srgbClr val="D63D11"/>
                </a:solidFill>
              </a:rPr>
              <a:t>Stürzende</a:t>
            </a:r>
            <a:r>
              <a:rPr lang="de-DE" sz="4300" b="0" dirty="0" smtClean="0"/>
              <a:t> oder Personen ohne Skier = große Zusatzbelastung</a:t>
            </a:r>
            <a:endParaRPr lang="de-DE" sz="4300" b="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824" y="4883645"/>
            <a:ext cx="2119256" cy="183211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142" y="4883645"/>
            <a:ext cx="1850774" cy="183519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0956629" y="6501505"/>
            <a:ext cx="7008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latin typeface="TitilliumWeb" charset="0"/>
              </a:rPr>
              <a:t>© </a:t>
            </a:r>
            <a:r>
              <a:rPr lang="de-DE" sz="800" i="1" dirty="0" smtClean="0">
                <a:latin typeface="TitilliumWeb" charset="0"/>
              </a:rPr>
              <a:t>Edlinger 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9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1" y="1463040"/>
            <a:ext cx="6911317" cy="50292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 b="0" dirty="0" smtClean="0"/>
              <a:t>Sehr nützliche Information für den </a:t>
            </a:r>
            <a:r>
              <a:rPr lang="de-DE" sz="2000" b="0" dirty="0" err="1" smtClean="0"/>
              <a:t>lawinenkundlich</a:t>
            </a:r>
            <a:r>
              <a:rPr lang="de-DE" sz="2000" b="0" dirty="0" smtClean="0"/>
              <a:t> </a:t>
            </a:r>
            <a:r>
              <a:rPr lang="de-DE" sz="2000" b="0" dirty="0"/>
              <a:t>Erfahrenen oder </a:t>
            </a:r>
            <a:r>
              <a:rPr lang="de-DE" sz="2000" dirty="0" smtClean="0">
                <a:solidFill>
                  <a:srgbClr val="D63D11"/>
                </a:solidFill>
              </a:rPr>
              <a:t>Profi</a:t>
            </a:r>
          </a:p>
          <a:p>
            <a:r>
              <a:rPr lang="de-DE" sz="2000" b="0" dirty="0" smtClean="0"/>
              <a:t>Es können nur </a:t>
            </a:r>
            <a:r>
              <a:rPr lang="de-DE" sz="2000" b="0" dirty="0"/>
              <a:t>die </a:t>
            </a:r>
            <a:r>
              <a:rPr lang="de-DE" sz="2000" dirty="0">
                <a:solidFill>
                  <a:srgbClr val="D63D11"/>
                </a:solidFill>
              </a:rPr>
              <a:t>wesentlichen</a:t>
            </a:r>
            <a:r>
              <a:rPr lang="de-DE" sz="2000" b="0" dirty="0"/>
              <a:t>, lawinenrelevanten </a:t>
            </a:r>
            <a:r>
              <a:rPr lang="de-DE" sz="2000" b="0" dirty="0" smtClean="0"/>
              <a:t>Eigenheiten der </a:t>
            </a:r>
            <a:r>
              <a:rPr lang="de-DE" sz="2000" b="0" dirty="0"/>
              <a:t>Schneedecke </a:t>
            </a:r>
            <a:r>
              <a:rPr lang="de-DE" sz="2000" b="0" dirty="0" smtClean="0"/>
              <a:t>dargestellt werden</a:t>
            </a:r>
          </a:p>
          <a:p>
            <a:r>
              <a:rPr lang="de-DE" sz="2000" b="0" dirty="0" smtClean="0"/>
              <a:t>Es wird auf </a:t>
            </a:r>
            <a:r>
              <a:rPr lang="de-DE" sz="2000" dirty="0">
                <a:solidFill>
                  <a:srgbClr val="D63D11"/>
                </a:solidFill>
              </a:rPr>
              <a:t>markante</a:t>
            </a:r>
            <a:r>
              <a:rPr lang="de-DE" sz="2000" b="0" dirty="0"/>
              <a:t> Schwachschichten, </a:t>
            </a:r>
            <a:r>
              <a:rPr lang="de-DE" sz="2000" b="0" dirty="0" smtClean="0"/>
              <a:t>Durchfeuchtungssituationen oder zukünftige </a:t>
            </a:r>
            <a:r>
              <a:rPr lang="de-DE" sz="2000" b="0" dirty="0"/>
              <a:t>E</a:t>
            </a:r>
            <a:r>
              <a:rPr lang="de-DE" sz="2000" b="0" dirty="0" smtClean="0"/>
              <a:t>influssfaktoren (</a:t>
            </a:r>
            <a:r>
              <a:rPr lang="de-DE" sz="2000" b="0" dirty="0"/>
              <a:t>z.B. Oberflächenreif</a:t>
            </a:r>
            <a:r>
              <a:rPr lang="de-DE" sz="2000" b="0" dirty="0" smtClean="0"/>
              <a:t>) eingegangen</a:t>
            </a:r>
          </a:p>
          <a:p>
            <a:r>
              <a:rPr lang="de-DE" sz="2000" b="0" dirty="0" smtClean="0"/>
              <a:t>Hilft, ein </a:t>
            </a:r>
            <a:r>
              <a:rPr lang="de-DE" sz="2000" dirty="0">
                <a:solidFill>
                  <a:srgbClr val="D63D11"/>
                </a:solidFill>
              </a:rPr>
              <a:t>ergänzendes Bild </a:t>
            </a:r>
            <a:r>
              <a:rPr lang="de-DE" sz="2000" b="0" dirty="0" smtClean="0"/>
              <a:t>der Lawinensituation in </a:t>
            </a:r>
            <a:r>
              <a:rPr lang="de-DE" sz="2000" b="0" dirty="0"/>
              <a:t>einem Gebiet </a:t>
            </a:r>
            <a:r>
              <a:rPr lang="de-DE" sz="2000" b="0" dirty="0" smtClean="0"/>
              <a:t>zu gewinnen, </a:t>
            </a:r>
            <a:r>
              <a:rPr lang="de-DE" sz="2000" b="0" dirty="0"/>
              <a:t>eigene Entscheidungen </a:t>
            </a:r>
            <a:r>
              <a:rPr lang="de-DE" sz="2000" b="0" dirty="0" smtClean="0"/>
              <a:t>zu verifizieren und Überlegungen </a:t>
            </a:r>
            <a:r>
              <a:rPr lang="de-DE" sz="2000" b="0" dirty="0"/>
              <a:t>zur möglichen weiteren </a:t>
            </a:r>
            <a:r>
              <a:rPr lang="de-DE" sz="2000" b="0" dirty="0" smtClean="0"/>
              <a:t>Entwicklung der </a:t>
            </a:r>
            <a:r>
              <a:rPr lang="de-DE" sz="2000" b="0" dirty="0"/>
              <a:t>Lawinenlage </a:t>
            </a:r>
            <a:r>
              <a:rPr lang="de-DE" sz="2000" b="0" dirty="0" smtClean="0"/>
              <a:t>anzustellen</a:t>
            </a:r>
          </a:p>
          <a:p>
            <a:r>
              <a:rPr lang="de-DE" sz="2000" b="0" dirty="0" smtClean="0"/>
              <a:t>Auch für wenig Erfahrene hilfreich, um Wissen über </a:t>
            </a:r>
            <a:r>
              <a:rPr lang="de-DE" sz="2000" b="0" dirty="0"/>
              <a:t>den Schnee, </a:t>
            </a:r>
            <a:r>
              <a:rPr lang="de-DE" sz="2000" b="0" dirty="0" smtClean="0"/>
              <a:t>die Schichten </a:t>
            </a:r>
            <a:r>
              <a:rPr lang="de-DE" sz="2000" b="0" dirty="0"/>
              <a:t>in der Schneedecke und die darin </a:t>
            </a:r>
            <a:r>
              <a:rPr lang="de-DE" sz="2000" dirty="0">
                <a:solidFill>
                  <a:srgbClr val="D63D11"/>
                </a:solidFill>
              </a:rPr>
              <a:t>ablaufenden </a:t>
            </a:r>
            <a:r>
              <a:rPr lang="de-DE" sz="2000" dirty="0" smtClean="0">
                <a:solidFill>
                  <a:srgbClr val="D63D11"/>
                </a:solidFill>
              </a:rPr>
              <a:t>Prozesse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b="0" dirty="0" smtClean="0"/>
              <a:t>zu erweitern</a:t>
            </a:r>
            <a:endParaRPr lang="de-DE" sz="20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Schneedeckenaufbau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986" y="2026024"/>
            <a:ext cx="4410436" cy="432292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0753344" y="6348951"/>
            <a:ext cx="6767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latin typeface="TitilliumWeb" charset="0"/>
              </a:rPr>
              <a:t>© </a:t>
            </a:r>
            <a:r>
              <a:rPr lang="de-DE" sz="800" i="1" dirty="0" smtClean="0">
                <a:latin typeface="TitilliumWeb" charset="0"/>
              </a:rPr>
              <a:t>NFÖ </a:t>
            </a:r>
            <a:r>
              <a:rPr lang="de-DE" sz="800" i="1" dirty="0" err="1" smtClean="0">
                <a:latin typeface="TitilliumWeb" charset="0"/>
              </a:rPr>
              <a:t>Sojer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0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63D11"/>
                </a:solidFill>
              </a:rPr>
              <a:t/>
            </a:r>
            <a:br>
              <a:rPr lang="de-DE" dirty="0" smtClean="0">
                <a:solidFill>
                  <a:srgbClr val="D63D11"/>
                </a:solidFill>
              </a:rPr>
            </a:br>
            <a:r>
              <a:rPr lang="de-DE" dirty="0" smtClean="0">
                <a:solidFill>
                  <a:srgbClr val="D63D11"/>
                </a:solidFill>
              </a:rPr>
              <a:t>Kurzfilme </a:t>
            </a:r>
            <a:r>
              <a:rPr lang="mr-IN" dirty="0" smtClean="0">
                <a:solidFill>
                  <a:srgbClr val="D63D11"/>
                </a:solidFill>
              </a:rPr>
              <a:t>–</a:t>
            </a:r>
            <a:r>
              <a:rPr lang="de-DE" dirty="0" smtClean="0">
                <a:solidFill>
                  <a:srgbClr val="D63D11"/>
                </a:solidFill>
              </a:rPr>
              <a:t> Der Lawinenlagebericht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5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847753"/>
            <a:ext cx="2933700" cy="1215178"/>
          </a:xfrm>
        </p:spPr>
      </p:pic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961065" y="2686051"/>
            <a:ext cx="6811335" cy="337320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AT" sz="4000" dirty="0" smtClean="0">
                <a:solidFill>
                  <a:srgbClr val="D63D11"/>
                </a:solidFill>
              </a:rPr>
              <a:t>Autoren von W3</a:t>
            </a:r>
            <a:r>
              <a:rPr lang="de-AT" b="0" dirty="0" smtClean="0">
                <a:solidFill>
                  <a:srgbClr val="D63D11"/>
                </a:solidFill>
              </a:rPr>
              <a:t>:</a:t>
            </a:r>
            <a:endParaRPr lang="de-AT" b="0" dirty="0"/>
          </a:p>
          <a:p>
            <a:pPr>
              <a:buFont typeface="Wingdings" charset="2"/>
              <a:buChar char="§"/>
            </a:pPr>
            <a:r>
              <a:rPr lang="de-AT" b="0" dirty="0"/>
              <a:t>Martin Edlinger </a:t>
            </a:r>
            <a:r>
              <a:rPr lang="de-AT" sz="2200" b="0" dirty="0"/>
              <a:t>- Berg- und </a:t>
            </a:r>
            <a:r>
              <a:rPr lang="de-AT" sz="2200" b="0" dirty="0" smtClean="0"/>
              <a:t>Skiführer, Alpinsachverständiger</a:t>
            </a:r>
            <a:endParaRPr lang="de-AT" sz="2200" b="0" dirty="0"/>
          </a:p>
          <a:p>
            <a:pPr>
              <a:buFont typeface="Wingdings" charset="2"/>
              <a:buChar char="§"/>
            </a:pPr>
            <a:r>
              <a:rPr lang="de-AT" b="0" dirty="0"/>
              <a:t>Dr. Bernd Zenke </a:t>
            </a:r>
            <a:r>
              <a:rPr lang="de-AT" sz="2200" b="0" dirty="0"/>
              <a:t>– Lawinenwarner LWD Bayern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Dr. Arno </a:t>
            </a:r>
            <a:r>
              <a:rPr lang="de-AT" b="0" dirty="0" err="1"/>
              <a:t>Studeregger</a:t>
            </a:r>
            <a:r>
              <a:rPr lang="de-AT" sz="2200" b="0" dirty="0"/>
              <a:t> – Lawinenwarner LWD </a:t>
            </a:r>
            <a:r>
              <a:rPr lang="de-AT" sz="2200" b="0" dirty="0" err="1"/>
              <a:t>Stmk</a:t>
            </a:r>
            <a:r>
              <a:rPr lang="de-AT" sz="2200" b="0" dirty="0"/>
              <a:t>/NÖ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Dr. Marcellus </a:t>
            </a:r>
            <a:r>
              <a:rPr lang="de-AT" b="0" dirty="0" err="1"/>
              <a:t>Schreilechner</a:t>
            </a:r>
            <a:r>
              <a:rPr lang="de-AT" b="0" dirty="0"/>
              <a:t> </a:t>
            </a:r>
            <a:r>
              <a:rPr lang="de-AT" sz="2000" b="0" dirty="0"/>
              <a:t>– </a:t>
            </a:r>
            <a:r>
              <a:rPr lang="de-AT" sz="2200" b="0" dirty="0"/>
              <a:t>Berg- und </a:t>
            </a:r>
            <a:r>
              <a:rPr lang="de-AT" sz="2200" b="0" dirty="0" smtClean="0"/>
              <a:t>Skiführer, Alpinsachverständiger</a:t>
            </a:r>
            <a:endParaRPr lang="de-AT" sz="2200" b="0" dirty="0"/>
          </a:p>
          <a:p>
            <a:pPr>
              <a:buFont typeface="Wingdings" charset="2"/>
              <a:buChar char="§"/>
            </a:pPr>
            <a:r>
              <a:rPr lang="de-AT" b="0" dirty="0"/>
              <a:t>Dr. Christoph Mitterer </a:t>
            </a:r>
            <a:r>
              <a:rPr lang="de-AT" sz="2000" b="0" dirty="0"/>
              <a:t>– Wissenschaftler UNI Innsbruck </a:t>
            </a:r>
            <a:endParaRPr lang="de-AT" sz="2000" b="0" dirty="0" smtClean="0"/>
          </a:p>
          <a:p>
            <a:pPr>
              <a:buFont typeface="Wingdings" charset="2"/>
              <a:buChar char="§"/>
            </a:pPr>
            <a:r>
              <a:rPr lang="de-AT" b="0" dirty="0" smtClean="0"/>
              <a:t>Dr</a:t>
            </a:r>
            <a:r>
              <a:rPr lang="de-AT" b="0" dirty="0"/>
              <a:t>. Renate Renner </a:t>
            </a:r>
            <a:r>
              <a:rPr lang="de-AT" sz="2000" b="0" dirty="0"/>
              <a:t>– Wissenschaftler UNI Graz (u.a. Risikokommunikation)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Dr. Frans van der Kallen </a:t>
            </a:r>
            <a:r>
              <a:rPr lang="de-AT" sz="2000" b="0" dirty="0"/>
              <a:t>- Berg- und </a:t>
            </a:r>
            <a:r>
              <a:rPr lang="de-AT" sz="2000" b="0" dirty="0" smtClean="0"/>
              <a:t>Skiführer und  </a:t>
            </a:r>
            <a:r>
              <a:rPr lang="de-AT" sz="2000" b="0" dirty="0"/>
              <a:t>Facharzt für Psychiatrie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Dr. Helmuth </a:t>
            </a:r>
            <a:r>
              <a:rPr lang="de-AT" b="0" dirty="0" err="1"/>
              <a:t>Preslmaier</a:t>
            </a:r>
            <a:r>
              <a:rPr lang="de-AT" b="0" dirty="0"/>
              <a:t> </a:t>
            </a:r>
            <a:r>
              <a:rPr lang="de-AT" sz="2000" b="0" dirty="0"/>
              <a:t>– </a:t>
            </a:r>
            <a:r>
              <a:rPr lang="de-AT" sz="2000" b="0" dirty="0" smtClean="0"/>
              <a:t>Instruktor Skihochtouren</a:t>
            </a:r>
            <a:endParaRPr lang="de-AT" sz="2000" b="0" dirty="0"/>
          </a:p>
          <a:p>
            <a:pPr>
              <a:buFont typeface="Wingdings" charset="2"/>
              <a:buChar char="§"/>
            </a:pPr>
            <a:r>
              <a:rPr lang="de-AT" b="0" dirty="0" smtClean="0"/>
              <a:t>Gregor Krenn </a:t>
            </a:r>
            <a:r>
              <a:rPr lang="de-AT" sz="2000" b="0" dirty="0"/>
              <a:t>– Berg- und Skiführer, LVS Experte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Mag. Peter </a:t>
            </a:r>
            <a:r>
              <a:rPr lang="de-AT" b="0" dirty="0" smtClean="0"/>
              <a:t>Gebetsberger </a:t>
            </a:r>
            <a:r>
              <a:rPr lang="de-AT" sz="2000" b="0" dirty="0"/>
              <a:t>- Berg- und </a:t>
            </a:r>
            <a:r>
              <a:rPr lang="de-AT" sz="2000" b="0" dirty="0" smtClean="0"/>
              <a:t>Skiführer</a:t>
            </a:r>
          </a:p>
          <a:p>
            <a:pPr>
              <a:buFont typeface="Wingdings" charset="2"/>
              <a:buChar char="§"/>
            </a:pPr>
            <a:r>
              <a:rPr lang="de-AT" sz="2700" b="0" dirty="0" smtClean="0"/>
              <a:t>Dr. Bernd </a:t>
            </a:r>
            <a:r>
              <a:rPr lang="de-AT" sz="2700" b="0" dirty="0" err="1" smtClean="0"/>
              <a:t>Heschl</a:t>
            </a:r>
            <a:r>
              <a:rPr lang="de-AT" sz="2700" b="0" dirty="0" smtClean="0"/>
              <a:t> </a:t>
            </a:r>
            <a:r>
              <a:rPr lang="de-AT" sz="2000" b="0" dirty="0" smtClean="0"/>
              <a:t>- Alpinmediziner</a:t>
            </a:r>
            <a:endParaRPr lang="de-AT" sz="20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772400" y="4315614"/>
            <a:ext cx="293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b="1" dirty="0" smtClean="0">
                <a:solidFill>
                  <a:srgbClr val="D63D11"/>
                </a:solidFill>
              </a:rPr>
              <a:t>Gefördert vom Bundesministerium für Landesverteidigung und Sport </a:t>
            </a:r>
            <a:r>
              <a:rPr lang="de-AT" sz="1400" dirty="0" smtClean="0">
                <a:solidFill>
                  <a:srgbClr val="D63D11"/>
                </a:solidFill>
              </a:rPr>
              <a:t> </a:t>
            </a:r>
            <a:endParaRPr lang="de-DE" sz="140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38" y="1406894"/>
            <a:ext cx="2380561" cy="144692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008039" y="2853821"/>
            <a:ext cx="238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b="1" smtClean="0">
                <a:solidFill>
                  <a:schemeClr val="bg1"/>
                </a:solidFill>
              </a:rPr>
              <a:t>www.naturfreunde.at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772401" y="6252953"/>
            <a:ext cx="2933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i="1" dirty="0" smtClean="0">
                <a:solidFill>
                  <a:schemeClr val="bg1"/>
                </a:solidFill>
                <a:latin typeface="TitilliumWeb" charset="0"/>
              </a:rPr>
              <a:t>Grafiken und Fotos sind urheberrechtlich geschützt und  dürfen nur in Verbindung dieses </a:t>
            </a:r>
            <a:r>
              <a:rPr lang="de-DE" sz="800" i="1" dirty="0">
                <a:solidFill>
                  <a:schemeClr val="bg1"/>
                </a:solidFill>
                <a:latin typeface="TitilliumWeb" charset="0"/>
              </a:rPr>
              <a:t>Vortrages verwendet werden. ©  </a:t>
            </a:r>
            <a:r>
              <a:rPr lang="de-DE" sz="800" i="1" dirty="0" smtClean="0">
                <a:solidFill>
                  <a:schemeClr val="bg1"/>
                </a:solidFill>
                <a:latin typeface="TitilliumWeb" charset="0"/>
              </a:rPr>
              <a:t>NFÖ</a:t>
            </a:r>
            <a:endParaRPr lang="de-DE" sz="800" i="1" dirty="0">
              <a:solidFill>
                <a:schemeClr val="bg1"/>
              </a:solidFill>
              <a:latin typeface="TitilliumWe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1" y="1463039"/>
            <a:ext cx="6119374" cy="5029201"/>
          </a:xfrm>
        </p:spPr>
        <p:txBody>
          <a:bodyPr>
            <a:normAutofit/>
          </a:bodyPr>
          <a:lstStyle/>
          <a:p>
            <a:r>
              <a:rPr lang="de-DE" sz="2200" b="0" dirty="0" smtClean="0">
                <a:solidFill>
                  <a:srgbClr val="002B40"/>
                </a:solidFill>
              </a:rPr>
              <a:t>Wichtigstes </a:t>
            </a:r>
            <a:r>
              <a:rPr lang="de-DE" sz="2200" dirty="0" smtClean="0">
                <a:solidFill>
                  <a:srgbClr val="D63D11"/>
                </a:solidFill>
              </a:rPr>
              <a:t>Planungstool</a:t>
            </a:r>
          </a:p>
          <a:p>
            <a:endParaRPr lang="de-DE" sz="2200" dirty="0" smtClean="0">
              <a:solidFill>
                <a:srgbClr val="D63D11"/>
              </a:solidFill>
            </a:endParaRPr>
          </a:p>
          <a:p>
            <a:r>
              <a:rPr lang="de-DE" sz="2200" b="0" dirty="0" smtClean="0"/>
              <a:t>Lawinensituation einer </a:t>
            </a:r>
            <a:r>
              <a:rPr lang="de-DE" sz="2200" b="0" dirty="0"/>
              <a:t>ganzen </a:t>
            </a:r>
            <a:r>
              <a:rPr lang="de-DE" sz="2200" b="0" dirty="0" smtClean="0"/>
              <a:t>Region </a:t>
            </a:r>
            <a:r>
              <a:rPr lang="de-DE" sz="2200" dirty="0" smtClean="0">
                <a:solidFill>
                  <a:srgbClr val="D63D11"/>
                </a:solidFill>
              </a:rPr>
              <a:t>(100 km²)</a:t>
            </a:r>
          </a:p>
          <a:p>
            <a:endParaRPr lang="de-DE" sz="2200" dirty="0" smtClean="0">
              <a:solidFill>
                <a:srgbClr val="D63D11"/>
              </a:solidFill>
            </a:endParaRPr>
          </a:p>
          <a:p>
            <a:r>
              <a:rPr lang="de-DE" sz="2200" dirty="0" smtClean="0">
                <a:solidFill>
                  <a:srgbClr val="D63D11"/>
                </a:solidFill>
              </a:rPr>
              <a:t>Tagesaktuell</a:t>
            </a:r>
          </a:p>
          <a:p>
            <a:endParaRPr lang="de-DE" sz="2200" b="0" dirty="0" smtClean="0">
              <a:solidFill>
                <a:srgbClr val="002B40"/>
              </a:solidFill>
            </a:endParaRPr>
          </a:p>
          <a:p>
            <a:r>
              <a:rPr lang="de-DE" sz="2200" b="0" dirty="0" smtClean="0">
                <a:solidFill>
                  <a:srgbClr val="002B40"/>
                </a:solidFill>
              </a:rPr>
              <a:t>Infoquellen: 	</a:t>
            </a:r>
            <a:r>
              <a:rPr lang="de-DE" sz="2000" dirty="0" smtClean="0">
                <a:solidFill>
                  <a:srgbClr val="002B40"/>
                </a:solidFill>
              </a:rPr>
              <a:t>Österreich: </a:t>
            </a:r>
            <a:r>
              <a:rPr lang="de-DE" sz="2000" b="1" dirty="0" smtClean="0">
                <a:solidFill>
                  <a:srgbClr val="D63D11"/>
                </a:solidFill>
                <a:hlinkClick r:id="rId3"/>
              </a:rPr>
              <a:t>www.lawine.at</a:t>
            </a:r>
            <a:endParaRPr lang="de-DE" sz="2000" dirty="0">
              <a:solidFill>
                <a:srgbClr val="D63D11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D63D11"/>
                </a:solidFill>
              </a:rPr>
              <a:t>	</a:t>
            </a:r>
            <a:r>
              <a:rPr lang="de-DE" sz="2000" dirty="0" smtClean="0">
                <a:solidFill>
                  <a:srgbClr val="D63D11"/>
                </a:solidFill>
              </a:rPr>
              <a:t>	</a:t>
            </a:r>
            <a:r>
              <a:rPr lang="de-DE" sz="2000" dirty="0" smtClean="0">
                <a:solidFill>
                  <a:srgbClr val="002B40"/>
                </a:solidFill>
              </a:rPr>
              <a:t>Europa: </a:t>
            </a:r>
            <a:r>
              <a:rPr lang="de-DE" sz="2000" b="1" dirty="0" smtClean="0">
                <a:solidFill>
                  <a:srgbClr val="D63D11"/>
                </a:solidFill>
                <a:hlinkClick r:id="rId4"/>
              </a:rPr>
              <a:t>www.avalanches.org</a:t>
            </a:r>
            <a:endParaRPr lang="de-DE" sz="2000" dirty="0">
              <a:solidFill>
                <a:srgbClr val="D63D11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D63D11"/>
                </a:solidFill>
              </a:rPr>
              <a:t>		</a:t>
            </a:r>
            <a:r>
              <a:rPr lang="de-DE" sz="2000" dirty="0" smtClean="0">
                <a:solidFill>
                  <a:srgbClr val="002B40"/>
                </a:solidFill>
              </a:rPr>
              <a:t>Email, Fax, SMS, Rundfunk,...</a:t>
            </a:r>
          </a:p>
          <a:p>
            <a:endParaRPr lang="de-DE" sz="24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Lawinenlagebericht</a:t>
            </a:r>
            <a:endParaRPr lang="de-DE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2687">
            <a:off x="6871265" y="1238980"/>
            <a:ext cx="2042455" cy="2162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8962">
            <a:off x="9238224" y="1447164"/>
            <a:ext cx="2422746" cy="2147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51057">
            <a:off x="6662740" y="4325899"/>
            <a:ext cx="2018569" cy="1975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9721">
            <a:off x="6597181" y="2709748"/>
            <a:ext cx="1974077" cy="2049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Grafik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545" y="2535444"/>
            <a:ext cx="1900417" cy="26888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2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0508">
            <a:off x="9148537" y="4114618"/>
            <a:ext cx="1966749" cy="2353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Inhaltsplatzhalter 5"/>
          <p:cNvSpPr txBox="1">
            <a:spLocks/>
          </p:cNvSpPr>
          <p:nvPr/>
        </p:nvSpPr>
        <p:spPr>
          <a:xfrm>
            <a:off x="705850" y="5402398"/>
            <a:ext cx="5194207" cy="1221428"/>
          </a:xfrm>
          <a:prstGeom prst="rect">
            <a:avLst/>
          </a:prstGeom>
          <a:solidFill>
            <a:srgbClr val="002B4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800" b="0" dirty="0">
                <a:solidFill>
                  <a:schemeClr val="bg1"/>
                </a:solidFill>
              </a:rPr>
              <a:t>Die Lawinengefahrenstufe charakterisiert immer </a:t>
            </a:r>
            <a:endParaRPr lang="de-DE" sz="1800" b="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 b="0" dirty="0" smtClean="0">
                <a:solidFill>
                  <a:schemeClr val="bg1"/>
                </a:solidFill>
              </a:rPr>
              <a:t>eine</a:t>
            </a:r>
            <a:r>
              <a:rPr lang="de-DE" sz="1800" b="0" dirty="0">
                <a:solidFill>
                  <a:schemeClr val="bg1"/>
                </a:solidFill>
              </a:rPr>
              <a:t> </a:t>
            </a:r>
            <a:r>
              <a:rPr lang="de-DE" sz="1800" b="0" dirty="0" smtClean="0">
                <a:solidFill>
                  <a:schemeClr val="bg1"/>
                </a:solidFill>
              </a:rPr>
              <a:t>räumliche </a:t>
            </a:r>
            <a:r>
              <a:rPr lang="de-DE" sz="1800" b="0" dirty="0">
                <a:solidFill>
                  <a:schemeClr val="bg1"/>
                </a:solidFill>
              </a:rPr>
              <a:t>Situation. Die </a:t>
            </a:r>
            <a:r>
              <a:rPr lang="de-DE" sz="1800" b="0" dirty="0" smtClean="0">
                <a:solidFill>
                  <a:schemeClr val="bg1"/>
                </a:solidFill>
              </a:rPr>
              <a:t>Lawinengefahrenstufe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 b="0" dirty="0" smtClean="0">
                <a:solidFill>
                  <a:schemeClr val="bg1"/>
                </a:solidFill>
              </a:rPr>
              <a:t> gilt </a:t>
            </a:r>
            <a:r>
              <a:rPr lang="de-DE" sz="1800" dirty="0" smtClean="0">
                <a:solidFill>
                  <a:srgbClr val="D63D11"/>
                </a:solidFill>
              </a:rPr>
              <a:t>nicht</a:t>
            </a:r>
            <a:r>
              <a:rPr lang="de-DE" sz="1800" b="0" dirty="0" smtClean="0">
                <a:solidFill>
                  <a:schemeClr val="bg1"/>
                </a:solidFill>
              </a:rPr>
              <a:t> für </a:t>
            </a:r>
            <a:r>
              <a:rPr lang="de-DE" sz="1800" b="0" dirty="0">
                <a:solidFill>
                  <a:schemeClr val="bg1"/>
                </a:solidFill>
              </a:rPr>
              <a:t>einen Einzelhang.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41" y="5402399"/>
            <a:ext cx="358350" cy="4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1" y="1463039"/>
            <a:ext cx="6031315" cy="502920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2200" b="0" dirty="0">
                <a:solidFill>
                  <a:srgbClr val="002B40"/>
                </a:solidFill>
              </a:rPr>
              <a:t>Europaweit verschiedenes </a:t>
            </a:r>
            <a:r>
              <a:rPr lang="de-DE" sz="2200" b="0" dirty="0" smtClean="0">
                <a:solidFill>
                  <a:srgbClr val="002B40"/>
                </a:solidFill>
              </a:rPr>
              <a:t>Layout, aber immer </a:t>
            </a:r>
            <a:r>
              <a:rPr lang="de-DE" sz="2200" dirty="0">
                <a:solidFill>
                  <a:srgbClr val="D63D11"/>
                </a:solidFill>
              </a:rPr>
              <a:t>gleiche </a:t>
            </a:r>
            <a:r>
              <a:rPr lang="de-DE" sz="2200" dirty="0" smtClean="0">
                <a:solidFill>
                  <a:srgbClr val="D63D11"/>
                </a:solidFill>
              </a:rPr>
              <a:t>Struktur</a:t>
            </a:r>
            <a:endParaRPr lang="de-DE" sz="2200" b="0" dirty="0">
              <a:solidFill>
                <a:srgbClr val="002B4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200" b="0" dirty="0">
                <a:solidFill>
                  <a:srgbClr val="002B40"/>
                </a:solidFill>
              </a:rPr>
              <a:t>Prinzip der «</a:t>
            </a:r>
            <a:r>
              <a:rPr lang="de-DE" sz="2200" dirty="0">
                <a:solidFill>
                  <a:srgbClr val="D63D11"/>
                </a:solidFill>
              </a:rPr>
              <a:t>Informationspyramide</a:t>
            </a:r>
            <a:r>
              <a:rPr lang="de-DE" sz="2200" b="0" dirty="0">
                <a:solidFill>
                  <a:srgbClr val="002B40"/>
                </a:solidFill>
              </a:rPr>
              <a:t>», das Wichtigste an der Spitze</a:t>
            </a:r>
          </a:p>
          <a:p>
            <a:pPr>
              <a:lnSpc>
                <a:spcPct val="120000"/>
              </a:lnSpc>
            </a:pPr>
            <a:r>
              <a:rPr lang="de-DE" sz="2200" dirty="0" smtClean="0">
                <a:solidFill>
                  <a:srgbClr val="D63D11"/>
                </a:solidFill>
              </a:rPr>
              <a:t>Gefahrenstufe</a:t>
            </a:r>
            <a:r>
              <a:rPr lang="de-DE" sz="2200" b="0" dirty="0" smtClean="0">
                <a:solidFill>
                  <a:srgbClr val="002B40"/>
                </a:solidFill>
              </a:rPr>
              <a:t> </a:t>
            </a:r>
            <a:r>
              <a:rPr lang="de-DE" sz="2200" b="0" dirty="0">
                <a:solidFill>
                  <a:srgbClr val="002B40"/>
                </a:solidFill>
              </a:rPr>
              <a:t>und Hinweise auf die </a:t>
            </a:r>
            <a:r>
              <a:rPr lang="de-DE" sz="2200" dirty="0">
                <a:solidFill>
                  <a:srgbClr val="D63D11"/>
                </a:solidFill>
              </a:rPr>
              <a:t>typische Lawinensituation</a:t>
            </a:r>
            <a:r>
              <a:rPr lang="de-DE" sz="2200" b="0" dirty="0">
                <a:solidFill>
                  <a:srgbClr val="002B40"/>
                </a:solidFill>
              </a:rPr>
              <a:t> (WAS</a:t>
            </a:r>
            <a:r>
              <a:rPr lang="de-DE" sz="2200" b="0" dirty="0" smtClean="0">
                <a:solidFill>
                  <a:srgbClr val="002B40"/>
                </a:solidFill>
              </a:rPr>
              <a:t>?) - bei Änderungen im Tagesverlauf wird </a:t>
            </a:r>
            <a:r>
              <a:rPr lang="de-DE" sz="2200" b="0" dirty="0">
                <a:solidFill>
                  <a:srgbClr val="002B40"/>
                </a:solidFill>
              </a:rPr>
              <a:t>im Lagebericht darauf hingewiesen (WANN</a:t>
            </a:r>
            <a:r>
              <a:rPr lang="de-DE" sz="2200" b="0" dirty="0" smtClean="0">
                <a:solidFill>
                  <a:srgbClr val="002B40"/>
                </a:solidFill>
              </a:rPr>
              <a:t>?)</a:t>
            </a:r>
            <a:endParaRPr lang="de-DE" sz="2200" b="0" dirty="0">
              <a:solidFill>
                <a:srgbClr val="002B4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200" b="0" dirty="0" smtClean="0">
                <a:solidFill>
                  <a:srgbClr val="002B40"/>
                </a:solidFill>
              </a:rPr>
              <a:t>Beschreibung </a:t>
            </a:r>
            <a:r>
              <a:rPr lang="de-DE" sz="2200" b="0" dirty="0">
                <a:solidFill>
                  <a:srgbClr val="002B40"/>
                </a:solidFill>
              </a:rPr>
              <a:t>der </a:t>
            </a:r>
            <a:r>
              <a:rPr lang="de-DE" sz="2200" dirty="0">
                <a:solidFill>
                  <a:srgbClr val="D63D11"/>
                </a:solidFill>
              </a:rPr>
              <a:t>Gefahrenstellen</a:t>
            </a:r>
            <a:r>
              <a:rPr lang="de-DE" sz="2200" b="0" dirty="0">
                <a:solidFill>
                  <a:srgbClr val="002B40"/>
                </a:solidFill>
              </a:rPr>
              <a:t>, </a:t>
            </a:r>
            <a:r>
              <a:rPr lang="de-DE" sz="2200" b="0" dirty="0" smtClean="0">
                <a:solidFill>
                  <a:srgbClr val="002B40"/>
                </a:solidFill>
              </a:rPr>
              <a:t>kritischer </a:t>
            </a:r>
            <a:r>
              <a:rPr lang="de-DE" sz="2200" b="0" dirty="0">
                <a:solidFill>
                  <a:srgbClr val="002B40"/>
                </a:solidFill>
              </a:rPr>
              <a:t>Expositionen und Höhenlagen (WO</a:t>
            </a:r>
            <a:r>
              <a:rPr lang="de-DE" sz="2200" b="0" dirty="0" smtClean="0">
                <a:solidFill>
                  <a:srgbClr val="002B40"/>
                </a:solidFill>
              </a:rPr>
              <a:t>?), Auslösewahrscheinlichkeit </a:t>
            </a:r>
            <a:r>
              <a:rPr lang="de-DE" sz="2200" b="0" dirty="0">
                <a:solidFill>
                  <a:srgbClr val="002B40"/>
                </a:solidFill>
              </a:rPr>
              <a:t>(WIE?) und die zu erwartende Lawinenart (WELCHE</a:t>
            </a:r>
            <a:r>
              <a:rPr lang="de-DE" sz="2200" b="0" dirty="0" smtClean="0">
                <a:solidFill>
                  <a:srgbClr val="002B40"/>
                </a:solidFill>
              </a:rPr>
              <a:t>?)</a:t>
            </a:r>
            <a:endParaRPr lang="de-DE" sz="2200" b="0" dirty="0">
              <a:solidFill>
                <a:srgbClr val="002B4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200" b="0" dirty="0">
                <a:solidFill>
                  <a:srgbClr val="002B40"/>
                </a:solidFill>
              </a:rPr>
              <a:t>Informationen zum </a:t>
            </a:r>
            <a:r>
              <a:rPr lang="de-DE" sz="2200" dirty="0">
                <a:solidFill>
                  <a:srgbClr val="D63D11"/>
                </a:solidFill>
              </a:rPr>
              <a:t>Schneedeckenaufbau</a:t>
            </a:r>
            <a:r>
              <a:rPr lang="de-DE" sz="2200" b="0" dirty="0">
                <a:solidFill>
                  <a:srgbClr val="002B40"/>
                </a:solidFill>
              </a:rPr>
              <a:t> und Hinweise zur künftigen Wetter- und Lawinensituation bilden das Fundament der </a:t>
            </a:r>
            <a:r>
              <a:rPr lang="de-DE" sz="2200" b="0" dirty="0" smtClean="0">
                <a:solidFill>
                  <a:srgbClr val="002B40"/>
                </a:solidFill>
              </a:rPr>
              <a:t>Informationspyramide</a:t>
            </a:r>
            <a:endParaRPr lang="de-DE" sz="2200" b="0" dirty="0">
              <a:solidFill>
                <a:srgbClr val="002B4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Informationspyramide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88" y="1026376"/>
            <a:ext cx="4630743" cy="5574449"/>
          </a:xfrm>
        </p:spPr>
      </p:pic>
    </p:spTree>
    <p:extLst>
      <p:ext uri="{BB962C8B-B14F-4D97-AF65-F5344CB8AC3E}">
        <p14:creationId xmlns:p14="http://schemas.microsoft.com/office/powerpoint/2010/main" val="12808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Lawinengefahrenstufen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712"/>
            <a:ext cx="12192000" cy="4509187"/>
          </a:xfrm>
        </p:spPr>
      </p:pic>
    </p:spTree>
    <p:extLst>
      <p:ext uri="{BB962C8B-B14F-4D97-AF65-F5344CB8AC3E}">
        <p14:creationId xmlns:p14="http://schemas.microsoft.com/office/powerpoint/2010/main" val="19454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1" y="1463039"/>
            <a:ext cx="6031315" cy="502920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de-DE" sz="2000" b="0" dirty="0"/>
              <a:t>Die Schneedecke </a:t>
            </a:r>
            <a:r>
              <a:rPr lang="de-DE" sz="2000" b="0" dirty="0" smtClean="0"/>
              <a:t>ist </a:t>
            </a:r>
            <a:r>
              <a:rPr lang="de-DE" sz="2000" dirty="0" smtClean="0">
                <a:solidFill>
                  <a:srgbClr val="D63D11"/>
                </a:solidFill>
              </a:rPr>
              <a:t>allgemein </a:t>
            </a:r>
            <a:r>
              <a:rPr lang="de-DE" sz="2000" dirty="0">
                <a:solidFill>
                  <a:srgbClr val="D63D11"/>
                </a:solidFill>
              </a:rPr>
              <a:t>gut </a:t>
            </a:r>
            <a:r>
              <a:rPr lang="de-DE" sz="2000" dirty="0" smtClean="0">
                <a:solidFill>
                  <a:srgbClr val="D63D11"/>
                </a:solidFill>
              </a:rPr>
              <a:t>verfestigt </a:t>
            </a:r>
            <a:r>
              <a:rPr lang="de-DE" sz="2000" b="0" dirty="0" smtClean="0"/>
              <a:t>und stabil</a:t>
            </a:r>
            <a:endParaRPr lang="de-DE" sz="2000" b="0" dirty="0"/>
          </a:p>
          <a:p>
            <a:pPr>
              <a:lnSpc>
                <a:spcPct val="120000"/>
              </a:lnSpc>
            </a:pPr>
            <a:r>
              <a:rPr lang="de-DE" sz="2000" b="0" dirty="0"/>
              <a:t>Lawinenauslösung ist allgemein nur bei </a:t>
            </a:r>
            <a:r>
              <a:rPr lang="de-DE" sz="2000" dirty="0">
                <a:solidFill>
                  <a:srgbClr val="D63D11"/>
                </a:solidFill>
              </a:rPr>
              <a:t>großer Zusatzbelastung</a:t>
            </a:r>
            <a:r>
              <a:rPr lang="de-DE" sz="2000" b="0" dirty="0"/>
              <a:t> an vereinzelten Stellen im extremen Steilgelände </a:t>
            </a:r>
            <a:r>
              <a:rPr lang="de-DE" sz="2000" dirty="0" smtClean="0">
                <a:solidFill>
                  <a:srgbClr val="D63D11"/>
                </a:solidFill>
              </a:rPr>
              <a:t>möglich</a:t>
            </a:r>
            <a:endParaRPr lang="de-DE" sz="2000" b="0" dirty="0" smtClean="0"/>
          </a:p>
          <a:p>
            <a:pPr>
              <a:lnSpc>
                <a:spcPct val="120000"/>
              </a:lnSpc>
            </a:pPr>
            <a:r>
              <a:rPr lang="de-DE" sz="2000" b="0" dirty="0" smtClean="0"/>
              <a:t>Spontan </a:t>
            </a:r>
            <a:r>
              <a:rPr lang="de-DE" sz="2000" b="0" dirty="0"/>
              <a:t>sind nur Rutsche und kleine Lawinen </a:t>
            </a:r>
            <a:r>
              <a:rPr lang="de-DE" sz="2000" b="0" dirty="0" smtClean="0"/>
              <a:t>möglich</a:t>
            </a:r>
            <a:endParaRPr lang="de-DE" sz="2000" b="0" dirty="0"/>
          </a:p>
          <a:p>
            <a:pPr>
              <a:lnSpc>
                <a:spcPct val="120000"/>
              </a:lnSpc>
            </a:pPr>
            <a:r>
              <a:rPr lang="de-DE" sz="2000" b="0" dirty="0" smtClean="0"/>
              <a:t>Vereinzelte</a:t>
            </a:r>
            <a:r>
              <a:rPr lang="de-DE" sz="2000" b="0" dirty="0"/>
              <a:t>, </a:t>
            </a:r>
            <a:r>
              <a:rPr lang="de-DE" sz="2000" b="0" dirty="0" smtClean="0"/>
              <a:t>oft kleinräumige </a:t>
            </a:r>
            <a:r>
              <a:rPr lang="de-DE" sz="2000" b="0" dirty="0"/>
              <a:t>Gefahrenstellen in </a:t>
            </a:r>
            <a:r>
              <a:rPr lang="de-DE" sz="2000" dirty="0">
                <a:solidFill>
                  <a:srgbClr val="D63D11"/>
                </a:solidFill>
              </a:rPr>
              <a:t>extremem </a:t>
            </a:r>
            <a:r>
              <a:rPr lang="de-DE" sz="2000" dirty="0" smtClean="0">
                <a:solidFill>
                  <a:srgbClr val="D63D11"/>
                </a:solidFill>
              </a:rPr>
              <a:t>Steilgelände</a:t>
            </a:r>
          </a:p>
          <a:p>
            <a:pPr>
              <a:lnSpc>
                <a:spcPct val="120000"/>
              </a:lnSpc>
            </a:pPr>
            <a:r>
              <a:rPr lang="de-DE" sz="2000" b="0" dirty="0" smtClean="0"/>
              <a:t>Häufig in steilen, eingeweihten, </a:t>
            </a:r>
            <a:r>
              <a:rPr lang="de-DE" sz="2000" b="0" dirty="0"/>
              <a:t>kammnahen </a:t>
            </a:r>
            <a:r>
              <a:rPr lang="de-DE" sz="2000" b="0" dirty="0" smtClean="0"/>
              <a:t>Rinnen</a:t>
            </a:r>
          </a:p>
          <a:p>
            <a:pPr>
              <a:lnSpc>
                <a:spcPct val="120000"/>
              </a:lnSpc>
            </a:pPr>
            <a:r>
              <a:rPr lang="de-DE" sz="2000" b="0" dirty="0" smtClean="0"/>
              <a:t>Bei </a:t>
            </a:r>
            <a:r>
              <a:rPr lang="de-DE" sz="2000" b="0" dirty="0"/>
              <a:t>Lawinenauslösung im extremen Steilgelände </a:t>
            </a:r>
            <a:r>
              <a:rPr lang="de-DE" sz="2000" b="0" dirty="0" smtClean="0"/>
              <a:t>Absturzgefahr über Felsstufen</a:t>
            </a:r>
            <a:endParaRPr lang="de-DE" sz="2000" b="0" dirty="0"/>
          </a:p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rgbClr val="D63D11"/>
                </a:solidFill>
              </a:rPr>
              <a:t>Gleitschneelawinen,</a:t>
            </a:r>
            <a:r>
              <a:rPr lang="de-DE" sz="2000" b="0" dirty="0" smtClean="0"/>
              <a:t> die am </a:t>
            </a:r>
            <a:r>
              <a:rPr lang="de-DE" sz="2000" b="0" dirty="0"/>
              <a:t>Boden </a:t>
            </a:r>
            <a:r>
              <a:rPr lang="de-DE" sz="2000" b="0" dirty="0" smtClean="0"/>
              <a:t>abgehen, möglich</a:t>
            </a:r>
            <a:endParaRPr lang="de-DE" sz="20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Gefahrenstufe </a:t>
            </a:r>
            <a:r>
              <a:rPr lang="de-DE" dirty="0"/>
              <a:t>1 – geringe Lawinengefahr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150" y="1270000"/>
            <a:ext cx="5049125" cy="522287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40" y="1270000"/>
            <a:ext cx="1275535" cy="123371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0956630" y="6492240"/>
            <a:ext cx="7008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latin typeface="TitilliumWeb" charset="0"/>
              </a:rPr>
              <a:t>© </a:t>
            </a:r>
            <a:r>
              <a:rPr lang="de-DE" sz="800" i="1" dirty="0" smtClean="0">
                <a:latin typeface="TitilliumWeb" charset="0"/>
              </a:rPr>
              <a:t>Edlinger M</a:t>
            </a:r>
            <a:endParaRPr lang="de-DE" dirty="0"/>
          </a:p>
        </p:txBody>
      </p:sp>
      <p:sp>
        <p:nvSpPr>
          <p:cNvPr id="10" name="Inhaltsplatzhalter 5"/>
          <p:cNvSpPr txBox="1">
            <a:spLocks/>
          </p:cNvSpPr>
          <p:nvPr/>
        </p:nvSpPr>
        <p:spPr>
          <a:xfrm>
            <a:off x="6980078" y="6089852"/>
            <a:ext cx="4677385" cy="402388"/>
          </a:xfrm>
          <a:prstGeom prst="rect">
            <a:avLst/>
          </a:prstGeom>
          <a:solidFill>
            <a:srgbClr val="002B4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700" b="0" dirty="0">
                <a:solidFill>
                  <a:schemeClr val="bg1"/>
                </a:solidFill>
              </a:rPr>
              <a:t>Auch bei Gefahrenstufe 1 </a:t>
            </a:r>
            <a:r>
              <a:rPr lang="de-DE" sz="1700" b="0" dirty="0" smtClean="0">
                <a:solidFill>
                  <a:schemeClr val="bg1"/>
                </a:solidFill>
              </a:rPr>
              <a:t>sind </a:t>
            </a:r>
            <a:r>
              <a:rPr lang="de-DE" sz="1700" b="0" dirty="0">
                <a:solidFill>
                  <a:schemeClr val="bg1"/>
                </a:solidFill>
              </a:rPr>
              <a:t>Lawinen </a:t>
            </a:r>
            <a:r>
              <a:rPr lang="de-DE" sz="1700" b="0" dirty="0" smtClean="0">
                <a:solidFill>
                  <a:schemeClr val="bg1"/>
                </a:solidFill>
              </a:rPr>
              <a:t>möglich!</a:t>
            </a:r>
            <a:endParaRPr lang="de-DE" sz="1700" b="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800" b="0" dirty="0">
              <a:solidFill>
                <a:schemeClr val="bg1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728" y="6089852"/>
            <a:ext cx="358350" cy="4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460" y="1270936"/>
            <a:ext cx="6046003" cy="5221304"/>
          </a:xfr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1" y="1463039"/>
            <a:ext cx="6031315" cy="5029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000" b="0" dirty="0"/>
              <a:t>Die Schneedecke ist an </a:t>
            </a:r>
            <a:r>
              <a:rPr lang="de-DE" sz="2000" dirty="0" smtClean="0">
                <a:solidFill>
                  <a:srgbClr val="D63D11"/>
                </a:solidFill>
              </a:rPr>
              <a:t>einigen Steilhängen </a:t>
            </a:r>
            <a:r>
              <a:rPr lang="de-DE" sz="2000" b="0" dirty="0"/>
              <a:t>nur mäßig </a:t>
            </a:r>
            <a:r>
              <a:rPr lang="de-DE" sz="2000" b="0" dirty="0" smtClean="0"/>
              <a:t>verfestigt, ansonsten </a:t>
            </a:r>
            <a:r>
              <a:rPr lang="de-DE" sz="2000" dirty="0">
                <a:solidFill>
                  <a:srgbClr val="D63D11"/>
                </a:solidFill>
              </a:rPr>
              <a:t>allgemein gut</a:t>
            </a:r>
            <a:r>
              <a:rPr lang="de-DE" sz="2000" b="0" dirty="0"/>
              <a:t> verfestigt</a:t>
            </a:r>
          </a:p>
          <a:p>
            <a:pPr>
              <a:lnSpc>
                <a:spcPct val="100000"/>
              </a:lnSpc>
            </a:pPr>
            <a:r>
              <a:rPr lang="de-DE" sz="2000" b="0" dirty="0"/>
              <a:t>Lawinenauslösung </a:t>
            </a:r>
            <a:r>
              <a:rPr lang="de-DE" sz="2000" b="0" dirty="0" smtClean="0"/>
              <a:t>bei </a:t>
            </a:r>
            <a:r>
              <a:rPr lang="de-DE" sz="2000" dirty="0">
                <a:solidFill>
                  <a:srgbClr val="D63D11"/>
                </a:solidFill>
              </a:rPr>
              <a:t>großer </a:t>
            </a:r>
            <a:r>
              <a:rPr lang="de-DE" sz="2000" dirty="0" smtClean="0">
                <a:solidFill>
                  <a:srgbClr val="D63D11"/>
                </a:solidFill>
              </a:rPr>
              <a:t>Zusatzbelastung </a:t>
            </a:r>
            <a:r>
              <a:rPr lang="de-DE" sz="2000" b="0" dirty="0" smtClean="0"/>
              <a:t>vor allem </a:t>
            </a:r>
            <a:r>
              <a:rPr lang="de-DE" sz="2000" b="0" dirty="0"/>
              <a:t>an den angegebenen Steilhängen </a:t>
            </a:r>
            <a:r>
              <a:rPr lang="de-DE" sz="2000" b="0" dirty="0" smtClean="0"/>
              <a:t>möglich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/>
              <a:t>Große spontane Lawinen </a:t>
            </a:r>
            <a:r>
              <a:rPr lang="de-DE" sz="2000" b="0" dirty="0"/>
              <a:t>sind nicht zu </a:t>
            </a:r>
            <a:r>
              <a:rPr lang="de-DE" sz="2000" b="0" dirty="0" smtClean="0"/>
              <a:t>erwarten 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/>
              <a:t>Da </a:t>
            </a:r>
            <a:r>
              <a:rPr lang="de-DE" sz="2000" b="0" dirty="0"/>
              <a:t>bei Gefahrenstufe 2 oft tiefliegende Schichten </a:t>
            </a:r>
            <a:r>
              <a:rPr lang="de-DE" sz="2000" b="0" dirty="0" smtClean="0"/>
              <a:t>gestört </a:t>
            </a:r>
            <a:r>
              <a:rPr lang="de-DE" sz="2000" b="0" dirty="0"/>
              <a:t>werden, kann es </a:t>
            </a:r>
            <a:r>
              <a:rPr lang="de-DE" sz="2000" b="0" dirty="0" smtClean="0"/>
              <a:t>durchaus </a:t>
            </a:r>
            <a:r>
              <a:rPr lang="de-DE" sz="2000" b="0" dirty="0"/>
              <a:t>auch zu </a:t>
            </a:r>
            <a:r>
              <a:rPr lang="de-DE" sz="2000" dirty="0">
                <a:solidFill>
                  <a:srgbClr val="D63D11"/>
                </a:solidFill>
              </a:rPr>
              <a:t>großen Lawinen</a:t>
            </a:r>
            <a:r>
              <a:rPr lang="de-DE" sz="2000" b="0" dirty="0"/>
              <a:t> kommen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/>
              <a:t>Tiefliegende Schwachschichten sind </a:t>
            </a:r>
            <a:r>
              <a:rPr lang="de-DE" sz="2000" b="0" dirty="0"/>
              <a:t>oft auch </a:t>
            </a:r>
            <a:r>
              <a:rPr lang="de-DE" sz="2000" b="0" dirty="0" smtClean="0"/>
              <a:t>über </a:t>
            </a:r>
            <a:r>
              <a:rPr lang="de-DE" sz="2000" dirty="0">
                <a:solidFill>
                  <a:srgbClr val="D63D11"/>
                </a:solidFill>
              </a:rPr>
              <a:t>große Flächen </a:t>
            </a:r>
            <a:r>
              <a:rPr lang="de-DE" sz="2000" b="0" dirty="0"/>
              <a:t>im Gelände vorhanden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/>
              <a:t>Auslösung von Schneebrettlawinen </a:t>
            </a:r>
            <a:r>
              <a:rPr lang="de-DE" sz="2000" b="0" dirty="0"/>
              <a:t>im </a:t>
            </a:r>
            <a:r>
              <a:rPr lang="de-DE" sz="2000" dirty="0">
                <a:solidFill>
                  <a:srgbClr val="D63D11"/>
                </a:solidFill>
              </a:rPr>
              <a:t>flachen Gelände</a:t>
            </a:r>
            <a:r>
              <a:rPr lang="de-DE" sz="2000" b="0" dirty="0"/>
              <a:t> unterhalb von </a:t>
            </a:r>
            <a:r>
              <a:rPr lang="de-DE" sz="2000" b="0" dirty="0" smtClean="0"/>
              <a:t>Steilhängen möglich</a:t>
            </a:r>
            <a:endParaRPr lang="de-DE" sz="2000" b="0" dirty="0"/>
          </a:p>
          <a:p>
            <a:pPr>
              <a:lnSpc>
                <a:spcPct val="120000"/>
              </a:lnSpc>
            </a:pPr>
            <a:endParaRPr lang="de-DE" sz="20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Gefahrenstufe 2 </a:t>
            </a:r>
            <a:r>
              <a:rPr lang="de-DE" dirty="0"/>
              <a:t>– </a:t>
            </a:r>
            <a:r>
              <a:rPr lang="de-DE" dirty="0" smtClean="0"/>
              <a:t>mäßige </a:t>
            </a:r>
            <a:r>
              <a:rPr lang="de-DE" dirty="0"/>
              <a:t>Lawinengefahr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928" y="1270936"/>
            <a:ext cx="1275535" cy="1233714"/>
          </a:xfrm>
          <a:prstGeom prst="rect">
            <a:avLst/>
          </a:prstGeom>
        </p:spPr>
      </p:pic>
      <p:sp>
        <p:nvSpPr>
          <p:cNvPr id="9" name="Inhaltsplatzhalter 5"/>
          <p:cNvSpPr txBox="1">
            <a:spLocks/>
          </p:cNvSpPr>
          <p:nvPr/>
        </p:nvSpPr>
        <p:spPr>
          <a:xfrm>
            <a:off x="6996656" y="5657124"/>
            <a:ext cx="4660807" cy="835116"/>
          </a:xfrm>
          <a:prstGeom prst="rect">
            <a:avLst/>
          </a:prstGeom>
          <a:solidFill>
            <a:srgbClr val="002B4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0" dirty="0">
                <a:solidFill>
                  <a:schemeClr val="bg1"/>
                </a:solidFill>
              </a:rPr>
              <a:t>Ab Gefahrenstufe </a:t>
            </a:r>
            <a:r>
              <a:rPr lang="de-DE" sz="1800" b="0" dirty="0" smtClean="0">
                <a:solidFill>
                  <a:schemeClr val="bg1"/>
                </a:solidFill>
              </a:rPr>
              <a:t>2 im </a:t>
            </a:r>
            <a:r>
              <a:rPr lang="de-DE" sz="1800" b="0" dirty="0">
                <a:solidFill>
                  <a:schemeClr val="bg1"/>
                </a:solidFill>
              </a:rPr>
              <a:t>kritischen Steilgelände</a:t>
            </a:r>
          </a:p>
          <a:p>
            <a:pPr marL="0" indent="0">
              <a:buNone/>
            </a:pPr>
            <a:r>
              <a:rPr lang="de-DE" sz="1800" b="0" dirty="0" smtClean="0">
                <a:solidFill>
                  <a:schemeClr val="bg1"/>
                </a:solidFill>
              </a:rPr>
              <a:t>konsequent Entlastungsabstände</a:t>
            </a:r>
            <a:r>
              <a:rPr lang="de-DE" sz="1800" b="0" dirty="0">
                <a:solidFill>
                  <a:schemeClr val="bg1"/>
                </a:solidFill>
              </a:rPr>
              <a:t> </a:t>
            </a:r>
            <a:r>
              <a:rPr lang="de-DE" sz="1800" b="0" dirty="0" smtClean="0">
                <a:solidFill>
                  <a:schemeClr val="bg1"/>
                </a:solidFill>
              </a:rPr>
              <a:t>einhalten</a:t>
            </a:r>
            <a:r>
              <a:rPr lang="de-DE" sz="1800" b="0" dirty="0">
                <a:solidFill>
                  <a:schemeClr val="bg1"/>
                </a:solidFill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 b="0" dirty="0">
              <a:solidFill>
                <a:schemeClr val="bg1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147" y="5657125"/>
            <a:ext cx="358350" cy="40238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0956630" y="6492240"/>
            <a:ext cx="6527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latin typeface="TitilliumWeb" charset="0"/>
              </a:rPr>
              <a:t>© </a:t>
            </a:r>
            <a:r>
              <a:rPr lang="de-DE" sz="800" i="1" dirty="0" err="1" smtClean="0">
                <a:latin typeface="TitilliumWeb" charset="0"/>
              </a:rPr>
              <a:t>Bachler</a:t>
            </a:r>
            <a:r>
              <a:rPr lang="de-DE" sz="800" i="1" dirty="0" smtClean="0">
                <a:latin typeface="TitilliumWeb" charset="0"/>
              </a:rPr>
              <a:t> 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0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0" y="1463039"/>
            <a:ext cx="6965745" cy="50292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 b="0" dirty="0"/>
              <a:t>Die Schneedecke ist an </a:t>
            </a:r>
            <a:r>
              <a:rPr lang="de-DE" sz="2000" dirty="0" smtClean="0">
                <a:solidFill>
                  <a:srgbClr val="D63D11"/>
                </a:solidFill>
              </a:rPr>
              <a:t>vielen Steilhängen </a:t>
            </a:r>
            <a:r>
              <a:rPr lang="de-DE" sz="2000" b="0" dirty="0"/>
              <a:t>nur mäßig bis </a:t>
            </a:r>
            <a:r>
              <a:rPr lang="de-DE" sz="2000" b="0" dirty="0" smtClean="0"/>
              <a:t>schwach verfestigt</a:t>
            </a:r>
            <a:endParaRPr lang="de-DE" sz="2000" b="0" dirty="0"/>
          </a:p>
          <a:p>
            <a:r>
              <a:rPr lang="de-DE" sz="2000" b="0" dirty="0"/>
              <a:t>Lawinenauslösung ist bereits bei </a:t>
            </a:r>
            <a:r>
              <a:rPr lang="de-DE" sz="2000" dirty="0">
                <a:solidFill>
                  <a:srgbClr val="D63D11"/>
                </a:solidFill>
              </a:rPr>
              <a:t>geringer Zusatzbelastung </a:t>
            </a:r>
            <a:r>
              <a:rPr lang="de-DE" sz="2000" b="0" dirty="0"/>
              <a:t>vor </a:t>
            </a:r>
            <a:r>
              <a:rPr lang="de-DE" sz="2000" b="0" dirty="0" smtClean="0"/>
              <a:t>allem an </a:t>
            </a:r>
            <a:r>
              <a:rPr lang="de-DE" sz="2000" b="0" dirty="0"/>
              <a:t>den angegebenen Steilhängen </a:t>
            </a:r>
            <a:r>
              <a:rPr lang="de-DE" sz="2000" dirty="0" smtClean="0">
                <a:solidFill>
                  <a:srgbClr val="D63D11"/>
                </a:solidFill>
              </a:rPr>
              <a:t>möglich</a:t>
            </a:r>
          </a:p>
          <a:p>
            <a:r>
              <a:rPr lang="de-DE" sz="2000" b="0" dirty="0" smtClean="0"/>
              <a:t>Spontan sind mittlere</a:t>
            </a:r>
            <a:r>
              <a:rPr lang="de-DE" sz="2000" b="0" dirty="0"/>
              <a:t>, vereinzelt </a:t>
            </a:r>
            <a:r>
              <a:rPr lang="de-DE" sz="2000" b="0" dirty="0" smtClean="0"/>
              <a:t>auch </a:t>
            </a:r>
            <a:r>
              <a:rPr lang="de-DE" sz="2000" b="0" dirty="0"/>
              <a:t>große Lawinen </a:t>
            </a:r>
            <a:r>
              <a:rPr lang="de-DE" sz="2000" dirty="0" smtClean="0">
                <a:solidFill>
                  <a:srgbClr val="D63D11"/>
                </a:solidFill>
              </a:rPr>
              <a:t>möglich</a:t>
            </a:r>
            <a:r>
              <a:rPr lang="de-DE" sz="2000" b="0" dirty="0" smtClean="0"/>
              <a:t> </a:t>
            </a:r>
          </a:p>
          <a:p>
            <a:r>
              <a:rPr lang="de-DE" sz="2000" b="0" dirty="0" smtClean="0"/>
              <a:t>3 </a:t>
            </a:r>
            <a:r>
              <a:rPr lang="de-DE" sz="2000" b="0" dirty="0"/>
              <a:t>weist statistisch </a:t>
            </a:r>
            <a:r>
              <a:rPr lang="de-DE" sz="2000" b="0" dirty="0" smtClean="0"/>
              <a:t>die </a:t>
            </a:r>
            <a:r>
              <a:rPr lang="de-DE" sz="2000" b="0" dirty="0"/>
              <a:t>meisten </a:t>
            </a:r>
            <a:r>
              <a:rPr lang="de-DE" sz="2000" dirty="0">
                <a:solidFill>
                  <a:srgbClr val="D63D11"/>
                </a:solidFill>
              </a:rPr>
              <a:t>tödlichen Unfälle </a:t>
            </a:r>
            <a:r>
              <a:rPr lang="de-DE" sz="2000" b="0" dirty="0"/>
              <a:t>auf </a:t>
            </a:r>
            <a:endParaRPr lang="de-DE" sz="2000" b="0" dirty="0" smtClean="0"/>
          </a:p>
          <a:p>
            <a:r>
              <a:rPr lang="de-DE" sz="2000" b="0" dirty="0" smtClean="0"/>
              <a:t>„Gut“ </a:t>
            </a:r>
            <a:r>
              <a:rPr lang="de-DE" sz="2000" b="0" dirty="0"/>
              <a:t>und </a:t>
            </a:r>
            <a:r>
              <a:rPr lang="de-DE" sz="2000" b="0" dirty="0" smtClean="0"/>
              <a:t>„Böse“ liegen oft </a:t>
            </a:r>
            <a:r>
              <a:rPr lang="de-DE" sz="2000" b="0" dirty="0"/>
              <a:t>nahe </a:t>
            </a:r>
            <a:r>
              <a:rPr lang="de-DE" sz="2000" b="0" dirty="0" smtClean="0"/>
              <a:t>beieinander</a:t>
            </a:r>
            <a:endParaRPr lang="de-DE" sz="2000" b="0" dirty="0"/>
          </a:p>
          <a:p>
            <a:r>
              <a:rPr lang="de-DE" sz="2000" b="0" dirty="0" smtClean="0"/>
              <a:t>Sorgfältiges </a:t>
            </a:r>
            <a:r>
              <a:rPr lang="de-DE" sz="2000" dirty="0">
                <a:solidFill>
                  <a:srgbClr val="D63D11"/>
                </a:solidFill>
              </a:rPr>
              <a:t>Studium</a:t>
            </a:r>
            <a:r>
              <a:rPr lang="de-DE" sz="2000" b="0" dirty="0"/>
              <a:t> der aktuellen </a:t>
            </a:r>
            <a:r>
              <a:rPr lang="de-DE" sz="2000" b="0" dirty="0" smtClean="0"/>
              <a:t>Situation in </a:t>
            </a:r>
            <a:r>
              <a:rPr lang="de-DE" sz="2000" b="0" dirty="0"/>
              <a:t>der Planung als auch in der </a:t>
            </a:r>
            <a:r>
              <a:rPr lang="de-DE" sz="2000" b="0" dirty="0" smtClean="0"/>
              <a:t>Durchführung </a:t>
            </a:r>
            <a:r>
              <a:rPr lang="de-DE" sz="2000" b="0" dirty="0"/>
              <a:t>einer </a:t>
            </a:r>
            <a:r>
              <a:rPr lang="de-DE" sz="2000" b="0" dirty="0" smtClean="0"/>
              <a:t>Tour </a:t>
            </a:r>
          </a:p>
          <a:p>
            <a:r>
              <a:rPr lang="de-DE" sz="2000" b="0" dirty="0"/>
              <a:t>G</a:t>
            </a:r>
            <a:r>
              <a:rPr lang="de-DE" sz="2000" b="0" dirty="0" smtClean="0"/>
              <a:t>efährlichen </a:t>
            </a:r>
            <a:r>
              <a:rPr lang="de-DE" sz="2000" b="0" dirty="0"/>
              <a:t>Hänge bzw. auch Areale </a:t>
            </a:r>
            <a:r>
              <a:rPr lang="de-DE" sz="2000" dirty="0">
                <a:solidFill>
                  <a:srgbClr val="D63D11"/>
                </a:solidFill>
              </a:rPr>
              <a:t>unterhalb</a:t>
            </a:r>
            <a:r>
              <a:rPr lang="de-DE" sz="2000" b="0" dirty="0"/>
              <a:t> kritischer Steilhänge </a:t>
            </a:r>
            <a:r>
              <a:rPr lang="de-DE" sz="2000" b="0" dirty="0" smtClean="0"/>
              <a:t>meiden</a:t>
            </a:r>
          </a:p>
          <a:p>
            <a:r>
              <a:rPr lang="de-DE" sz="2000" b="0" dirty="0" smtClean="0"/>
              <a:t>Zur Beurteilung der </a:t>
            </a:r>
            <a:r>
              <a:rPr lang="de-DE" sz="2000" b="0" dirty="0"/>
              <a:t>lokalen Situation kann ein Blick in die </a:t>
            </a:r>
            <a:r>
              <a:rPr lang="de-DE" sz="2000" dirty="0">
                <a:solidFill>
                  <a:srgbClr val="D63D11"/>
                </a:solidFill>
              </a:rPr>
              <a:t>Schneedecke</a:t>
            </a:r>
            <a:r>
              <a:rPr lang="de-DE" sz="2000" b="0" dirty="0"/>
              <a:t> </a:t>
            </a:r>
            <a:r>
              <a:rPr lang="de-DE" sz="2000" b="0" dirty="0" smtClean="0"/>
              <a:t>eine wertvolle </a:t>
            </a:r>
            <a:r>
              <a:rPr lang="de-DE" sz="2000" b="0" dirty="0"/>
              <a:t>Hilfe </a:t>
            </a:r>
            <a:r>
              <a:rPr lang="de-DE" sz="2000" b="0" dirty="0" smtClean="0"/>
              <a:t>sein</a:t>
            </a:r>
            <a:endParaRPr lang="de-DE" sz="2000" b="0" dirty="0"/>
          </a:p>
          <a:p>
            <a:pPr>
              <a:lnSpc>
                <a:spcPct val="120000"/>
              </a:lnSpc>
            </a:pPr>
            <a:endParaRPr lang="de-DE" sz="20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Gefahrenstufe 3 </a:t>
            </a:r>
            <a:r>
              <a:rPr lang="de-DE" dirty="0"/>
              <a:t>– </a:t>
            </a:r>
            <a:r>
              <a:rPr lang="de-DE" dirty="0" smtClean="0"/>
              <a:t>erhebliche </a:t>
            </a:r>
            <a:r>
              <a:rPr lang="de-DE" dirty="0"/>
              <a:t>Lawinengefahr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>
          <a:xfrm>
            <a:off x="7772399" y="4935361"/>
            <a:ext cx="3885063" cy="1556880"/>
          </a:xfrm>
          <a:prstGeom prst="rect">
            <a:avLst/>
          </a:prstGeom>
          <a:solidFill>
            <a:srgbClr val="002B4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800" b="0" dirty="0">
                <a:solidFill>
                  <a:schemeClr val="bg1"/>
                </a:solidFill>
              </a:rPr>
              <a:t>Spuren in </a:t>
            </a:r>
            <a:r>
              <a:rPr lang="de-DE" sz="1800" b="0" dirty="0" smtClean="0">
                <a:solidFill>
                  <a:schemeClr val="bg1"/>
                </a:solidFill>
              </a:rPr>
              <a:t>einem kritischen Steilhang sind </a:t>
            </a:r>
            <a:r>
              <a:rPr lang="de-DE" sz="1800" b="0" dirty="0">
                <a:solidFill>
                  <a:schemeClr val="bg1"/>
                </a:solidFill>
              </a:rPr>
              <a:t>keine </a:t>
            </a:r>
            <a:r>
              <a:rPr lang="de-DE" sz="1800" b="0" dirty="0" smtClean="0">
                <a:solidFill>
                  <a:schemeClr val="bg1"/>
                </a:solidFill>
              </a:rPr>
              <a:t>Gewähr, dass </a:t>
            </a:r>
            <a:r>
              <a:rPr lang="de-DE" sz="1800" b="0" dirty="0">
                <a:solidFill>
                  <a:schemeClr val="bg1"/>
                </a:solidFill>
              </a:rPr>
              <a:t>es nicht doch </a:t>
            </a:r>
            <a:r>
              <a:rPr lang="de-DE" sz="1800" b="0" dirty="0" smtClean="0">
                <a:solidFill>
                  <a:schemeClr val="bg1"/>
                </a:solidFill>
              </a:rPr>
              <a:t>zu einer Lawinenauslösung kommt</a:t>
            </a:r>
            <a:r>
              <a:rPr lang="de-DE" sz="1800" b="0" dirty="0">
                <a:solidFill>
                  <a:schemeClr val="bg1"/>
                </a:solidFill>
              </a:rPr>
              <a:t>. </a:t>
            </a:r>
            <a:r>
              <a:rPr lang="de-DE" sz="1800" b="0" dirty="0" smtClean="0">
                <a:solidFill>
                  <a:schemeClr val="bg1"/>
                </a:solidFill>
              </a:rPr>
              <a:t>Bei Stufe </a:t>
            </a:r>
            <a:r>
              <a:rPr lang="de-DE" sz="1800" b="0" dirty="0">
                <a:solidFill>
                  <a:schemeClr val="bg1"/>
                </a:solidFill>
              </a:rPr>
              <a:t>3 sind </a:t>
            </a:r>
            <a:r>
              <a:rPr lang="de-DE" sz="1800" b="0" dirty="0" smtClean="0">
                <a:solidFill>
                  <a:schemeClr val="bg1"/>
                </a:solidFill>
              </a:rPr>
              <a:t>gefährliche Hänge konsequent zu </a:t>
            </a:r>
            <a:r>
              <a:rPr lang="de-DE" sz="1800" b="0" dirty="0">
                <a:solidFill>
                  <a:schemeClr val="bg1"/>
                </a:solidFill>
              </a:rPr>
              <a:t>meiden.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 b="0" dirty="0">
              <a:solidFill>
                <a:schemeClr val="bg1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49" y="4935361"/>
            <a:ext cx="358350" cy="40238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01" y="1390106"/>
            <a:ext cx="3098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01" y="1390106"/>
            <a:ext cx="3098800" cy="299720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0" y="1463039"/>
            <a:ext cx="6911317" cy="50292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 b="0" dirty="0"/>
              <a:t>Die Schneedecke ist an </a:t>
            </a:r>
            <a:r>
              <a:rPr lang="de-DE" sz="2000" b="0" dirty="0" smtClean="0"/>
              <a:t>den </a:t>
            </a:r>
            <a:r>
              <a:rPr lang="de-DE" sz="2000" dirty="0" smtClean="0">
                <a:solidFill>
                  <a:srgbClr val="D63D11"/>
                </a:solidFill>
              </a:rPr>
              <a:t>meisten</a:t>
            </a:r>
            <a:r>
              <a:rPr lang="de-DE" sz="2000" b="0" dirty="0" smtClean="0"/>
              <a:t> </a:t>
            </a:r>
            <a:r>
              <a:rPr lang="de-DE" sz="2000" b="0" dirty="0"/>
              <a:t>Steilhängen </a:t>
            </a:r>
            <a:r>
              <a:rPr lang="de-DE" sz="2000" b="0" dirty="0" smtClean="0"/>
              <a:t>schwach verfestigt</a:t>
            </a:r>
            <a:endParaRPr lang="de-DE" sz="2000" b="0" dirty="0"/>
          </a:p>
          <a:p>
            <a:r>
              <a:rPr lang="de-DE" sz="2000" b="0" dirty="0"/>
              <a:t>Lawinenauslösung ist bereits bei </a:t>
            </a:r>
            <a:r>
              <a:rPr lang="de-DE" sz="2000" dirty="0">
                <a:solidFill>
                  <a:srgbClr val="D63D11"/>
                </a:solidFill>
              </a:rPr>
              <a:t>geringer Zusatzbelastung </a:t>
            </a:r>
            <a:r>
              <a:rPr lang="de-DE" sz="2000" b="0" dirty="0" smtClean="0"/>
              <a:t>an zahlreichen </a:t>
            </a:r>
            <a:r>
              <a:rPr lang="de-DE" sz="2000" b="0" dirty="0"/>
              <a:t>Steilhängen </a:t>
            </a:r>
            <a:r>
              <a:rPr lang="de-DE" sz="2000" dirty="0" smtClean="0">
                <a:solidFill>
                  <a:srgbClr val="D63D11"/>
                </a:solidFill>
              </a:rPr>
              <a:t>wahrscheinlich</a:t>
            </a:r>
          </a:p>
          <a:p>
            <a:r>
              <a:rPr lang="de-DE" sz="2000" b="0" dirty="0" smtClean="0"/>
              <a:t>Fallweise </a:t>
            </a:r>
            <a:r>
              <a:rPr lang="de-DE" sz="2000" b="0" dirty="0"/>
              <a:t>sind spontan </a:t>
            </a:r>
            <a:r>
              <a:rPr lang="de-DE" sz="2000" b="0" dirty="0" smtClean="0"/>
              <a:t>viele mittlere</a:t>
            </a:r>
            <a:r>
              <a:rPr lang="de-DE" sz="2000" b="0" dirty="0"/>
              <a:t>, mehrfach auch große Lawinen zu </a:t>
            </a:r>
            <a:r>
              <a:rPr lang="de-DE" sz="2000" dirty="0">
                <a:solidFill>
                  <a:srgbClr val="D63D11"/>
                </a:solidFill>
              </a:rPr>
              <a:t>erwarten</a:t>
            </a:r>
          </a:p>
          <a:p>
            <a:r>
              <a:rPr lang="de-DE" sz="2000" b="0" dirty="0"/>
              <a:t>Bei dieser Gefahrenstufe sollten Unternehmungen äußerst </a:t>
            </a:r>
            <a:r>
              <a:rPr lang="de-DE" sz="2000" dirty="0">
                <a:solidFill>
                  <a:srgbClr val="D63D11"/>
                </a:solidFill>
              </a:rPr>
              <a:t>umsichtig</a:t>
            </a:r>
            <a:r>
              <a:rPr lang="de-DE" sz="2000" b="0" dirty="0"/>
              <a:t> geplant und </a:t>
            </a:r>
            <a:r>
              <a:rPr lang="de-DE" sz="2000" dirty="0">
                <a:solidFill>
                  <a:srgbClr val="D63D11"/>
                </a:solidFill>
              </a:rPr>
              <a:t>vorsichtig</a:t>
            </a:r>
            <a:r>
              <a:rPr lang="de-DE" sz="2000" b="0" dirty="0"/>
              <a:t> </a:t>
            </a:r>
            <a:r>
              <a:rPr lang="de-DE" sz="2000" b="0" dirty="0" smtClean="0"/>
              <a:t>durchgeführt werden</a:t>
            </a:r>
            <a:endParaRPr lang="de-DE" sz="2000" b="0" dirty="0"/>
          </a:p>
          <a:p>
            <a:r>
              <a:rPr lang="de-DE" sz="2000" dirty="0" smtClean="0">
                <a:solidFill>
                  <a:srgbClr val="D63D11"/>
                </a:solidFill>
              </a:rPr>
              <a:t>Auch flachere</a:t>
            </a:r>
            <a:r>
              <a:rPr lang="de-DE" sz="2000" b="0" dirty="0" smtClean="0"/>
              <a:t> </a:t>
            </a:r>
            <a:r>
              <a:rPr lang="de-DE" sz="2000" b="0" dirty="0"/>
              <a:t>Areale unterhalb von Steilhängen </a:t>
            </a:r>
            <a:r>
              <a:rPr lang="de-DE" sz="2000" b="0" dirty="0" smtClean="0"/>
              <a:t>sind </a:t>
            </a:r>
            <a:r>
              <a:rPr lang="de-DE" sz="2000" b="0" dirty="0"/>
              <a:t>potenzielles </a:t>
            </a:r>
            <a:r>
              <a:rPr lang="de-DE" sz="2000" b="0" dirty="0" smtClean="0"/>
              <a:t>Gefährdungsgebiet</a:t>
            </a:r>
            <a:endParaRPr lang="de-DE" sz="20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Gefahrenstufe 4 </a:t>
            </a:r>
            <a:r>
              <a:rPr lang="de-DE" dirty="0"/>
              <a:t>– </a:t>
            </a:r>
            <a:r>
              <a:rPr lang="de-DE" dirty="0" smtClean="0"/>
              <a:t>große </a:t>
            </a:r>
            <a:r>
              <a:rPr lang="de-DE" dirty="0"/>
              <a:t>Lawinengefahr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>
          <a:xfrm>
            <a:off x="7772399" y="5519057"/>
            <a:ext cx="3885063" cy="973184"/>
          </a:xfrm>
          <a:prstGeom prst="rect">
            <a:avLst/>
          </a:prstGeom>
          <a:solidFill>
            <a:srgbClr val="002B4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800" b="0" dirty="0">
                <a:solidFill>
                  <a:schemeClr val="bg1"/>
                </a:solidFill>
              </a:rPr>
              <a:t>Bei </a:t>
            </a:r>
            <a:r>
              <a:rPr lang="de-DE" sz="1800" b="0" dirty="0" smtClean="0">
                <a:solidFill>
                  <a:schemeClr val="bg1"/>
                </a:solidFill>
              </a:rPr>
              <a:t>großer Lawinengefahr </a:t>
            </a:r>
            <a:r>
              <a:rPr lang="de-DE" sz="1800" b="0" dirty="0">
                <a:solidFill>
                  <a:schemeClr val="bg1"/>
                </a:solidFill>
              </a:rPr>
              <a:t>sind die skitouristischen Möglichkeiten stark </a:t>
            </a:r>
            <a:r>
              <a:rPr lang="de-DE" sz="1800" b="0" dirty="0" smtClean="0">
                <a:solidFill>
                  <a:schemeClr val="bg1"/>
                </a:solidFill>
              </a:rPr>
              <a:t>eingeschränkt!</a:t>
            </a:r>
            <a:endParaRPr lang="de-DE" sz="1800" b="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800" b="0" dirty="0">
              <a:solidFill>
                <a:schemeClr val="bg1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49" y="5519057"/>
            <a:ext cx="358350" cy="4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Lawinensituationen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940" y="1023598"/>
            <a:ext cx="10994571" cy="5747842"/>
          </a:xfrm>
        </p:spPr>
      </p:pic>
    </p:spTree>
    <p:extLst>
      <p:ext uri="{BB962C8B-B14F-4D97-AF65-F5344CB8AC3E}">
        <p14:creationId xmlns:p14="http://schemas.microsoft.com/office/powerpoint/2010/main" val="18566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3-Master">
  <a:themeElements>
    <a:clrScheme name="W3">
      <a:dk1>
        <a:srgbClr val="002B40"/>
      </a:dk1>
      <a:lt1>
        <a:srgbClr val="FFFFFF"/>
      </a:lt1>
      <a:dk2>
        <a:srgbClr val="002B40"/>
      </a:dk2>
      <a:lt2>
        <a:srgbClr val="EEECE1"/>
      </a:lt2>
      <a:accent1>
        <a:srgbClr val="D624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70C0F"/>
      </a:hlink>
      <a:folHlink>
        <a:srgbClr val="C70C0F"/>
      </a:folHlink>
    </a:clrScheme>
    <a:fontScheme name="W3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Macintosh PowerPoint</Application>
  <PresentationFormat>Breitbild</PresentationFormat>
  <Paragraphs>111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Calibri</vt:lpstr>
      <vt:lpstr>Titillium Web</vt:lpstr>
      <vt:lpstr>TitilliumWeb</vt:lpstr>
      <vt:lpstr>Wingdings</vt:lpstr>
      <vt:lpstr>Arial</vt:lpstr>
      <vt:lpstr>W3-Master</vt:lpstr>
      <vt:lpstr>Lawinenlagebericht</vt:lpstr>
      <vt:lpstr>Lawinenlagebericht</vt:lpstr>
      <vt:lpstr>Informationspyramide</vt:lpstr>
      <vt:lpstr>Lawinengefahrenstufen</vt:lpstr>
      <vt:lpstr>Gefahrenstufe 1 – geringe Lawinengefahr</vt:lpstr>
      <vt:lpstr>Gefahrenstufe 2 – mäßige Lawinengefahr</vt:lpstr>
      <vt:lpstr>Gefahrenstufe 3 – erhebliche Lawinengefahr</vt:lpstr>
      <vt:lpstr>Gefahrenstufe 4 – große Lawinengefahr</vt:lpstr>
      <vt:lpstr>Typische Lawinensituationen</vt:lpstr>
      <vt:lpstr>Auslösewahrscheinlichkeit</vt:lpstr>
      <vt:lpstr>Schneedeckenaufbau</vt:lpstr>
      <vt:lpstr> Kurzfilme – Der Lawinenlagebericht</vt:lpstr>
      <vt:lpstr>PowerPoint-Präsentation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ullin</dc:creator>
  <cp:lastModifiedBy>Martin Edlinger</cp:lastModifiedBy>
  <cp:revision>208</cp:revision>
  <cp:lastPrinted>2016-10-20T18:21:15Z</cp:lastPrinted>
  <dcterms:created xsi:type="dcterms:W3CDTF">2016-10-17T08:41:26Z</dcterms:created>
  <dcterms:modified xsi:type="dcterms:W3CDTF">2017-01-04T17:05:13Z</dcterms:modified>
</cp:coreProperties>
</file>