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3"/>
  </p:notesMasterIdLst>
  <p:sldIdLst>
    <p:sldId id="266" r:id="rId2"/>
    <p:sldId id="323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274" r:id="rId21"/>
    <p:sldId id="28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D11"/>
    <a:srgbClr val="002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89388"/>
  </p:normalViewPr>
  <p:slideViewPr>
    <p:cSldViewPr snapToGrid="0">
      <p:cViewPr varScale="1">
        <p:scale>
          <a:sx n="80" d="100"/>
          <a:sy n="80" d="100"/>
        </p:scale>
        <p:origin x="1720" y="176"/>
      </p:cViewPr>
      <p:guideLst/>
    </p:cSldViewPr>
  </p:slideViewPr>
  <p:outlineViewPr>
    <p:cViewPr>
      <p:scale>
        <a:sx n="33" d="100"/>
        <a:sy n="33" d="100"/>
      </p:scale>
      <p:origin x="0" y="-9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30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65FF6-0310-184A-A0A1-852871D5505B}" type="datetimeFigureOut">
              <a:rPr lang="de-DE" smtClean="0"/>
              <a:t>03.01.17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C9930-7D8A-6246-A1B1-59E7D4DCD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20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735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31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876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812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915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26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7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die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32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forderliche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092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61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29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439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35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C9930-7D8A-6246-A1B1-59E7D4DCDBB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15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PRAESENATATIONSTITEL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722118" y="5231661"/>
            <a:ext cx="10134601" cy="10837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7" name="Titel 9"/>
          <p:cNvSpPr>
            <a:spLocks noGrp="1"/>
          </p:cNvSpPr>
          <p:nvPr>
            <p:ph type="title"/>
          </p:nvPr>
        </p:nvSpPr>
        <p:spPr>
          <a:xfrm>
            <a:off x="1722119" y="3587750"/>
            <a:ext cx="10147325" cy="1493536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1343149"/>
            <a:ext cx="1508762" cy="7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3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3-INHAL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5600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11509104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0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0547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427404" y="1270001"/>
            <a:ext cx="5403851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64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2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646707"/>
            <a:ext cx="12192000" cy="6211293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6381105" y="1270001"/>
            <a:ext cx="5473300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94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3-INHALT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8245032" y="1270001"/>
            <a:ext cx="3586626" cy="5222240"/>
          </a:xfrm>
        </p:spPr>
        <p:txBody>
          <a:bodyPr/>
          <a:lstStyle>
            <a:lvl1pPr>
              <a:defRPr sz="2800" b="1"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2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92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-INHALT-BLAU-3-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782320"/>
            <a:ext cx="12192000" cy="6075680"/>
          </a:xfrm>
          <a:prstGeom prst="rect">
            <a:avLst/>
          </a:prstGeom>
          <a:solidFill>
            <a:srgbClr val="002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341" y="1270001"/>
            <a:ext cx="3575051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4302687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1"/>
          </p:nvPr>
        </p:nvSpPr>
        <p:spPr>
          <a:xfrm>
            <a:off x="8247343" y="1270001"/>
            <a:ext cx="3586626" cy="5222240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69"/>
            <a:ext cx="12192000" cy="677658"/>
          </a:xfrm>
          <a:prstGeom prst="rect">
            <a:avLst/>
          </a:prstGeom>
        </p:spPr>
      </p:pic>
      <p:sp>
        <p:nvSpPr>
          <p:cNvPr id="11" name="Titel 1"/>
          <p:cNvSpPr>
            <a:spLocks noGrp="1" noChangeAspect="1"/>
          </p:cNvSpPr>
          <p:nvPr>
            <p:ph type="title"/>
          </p:nvPr>
        </p:nvSpPr>
        <p:spPr>
          <a:xfrm>
            <a:off x="360341" y="344212"/>
            <a:ext cx="8661739" cy="497840"/>
          </a:xfrm>
        </p:spPr>
        <p:txBody>
          <a:bodyPr lIns="0" tIns="0" rIns="0" bIns="0" anchor="b" anchorCtr="0">
            <a:noAutofit/>
          </a:bodyPr>
          <a:lstStyle>
            <a:lvl1pPr>
              <a:defRPr sz="3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1484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 noChangeAspect="1"/>
          </p:cNvSpPr>
          <p:nvPr>
            <p:ph type="title"/>
          </p:nvPr>
        </p:nvSpPr>
        <p:spPr>
          <a:xfrm>
            <a:off x="360341" y="1244344"/>
            <a:ext cx="11509104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341" y="2176207"/>
            <a:ext cx="11509104" cy="4316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48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2" r:id="rId3"/>
    <p:sldLayoutId id="2147483662" r:id="rId4"/>
    <p:sldLayoutId id="2147483664" r:id="rId5"/>
    <p:sldLayoutId id="2147483665" r:id="rId6"/>
    <p:sldLayoutId id="2147483666" r:id="rId7"/>
    <p:sldLayoutId id="214748366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2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118" y="2163450"/>
            <a:ext cx="1491608" cy="69906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361" y="2164100"/>
            <a:ext cx="2801435" cy="698419"/>
          </a:xfrm>
          <a:prstGeom prst="rect">
            <a:avLst/>
          </a:prstGeom>
          <a:effectLst>
            <a:outerShdw blurRad="304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Standardmaßnahmen</a:t>
            </a:r>
            <a:endParaRPr lang="de-AT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371" y="824203"/>
            <a:ext cx="1595355" cy="9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411933" cy="52222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de-DE" b="0" dirty="0" smtClean="0"/>
              <a:t>Check der LVS-Geräte </a:t>
            </a:r>
            <a:r>
              <a:rPr lang="de-DE" b="0" dirty="0"/>
              <a:t>am Ausgangspunkt der Tour </a:t>
            </a:r>
            <a:r>
              <a:rPr lang="de-DE" b="0" dirty="0" smtClean="0"/>
              <a:t>ist </a:t>
            </a:r>
            <a:r>
              <a:rPr lang="de-DE" dirty="0" smtClean="0">
                <a:solidFill>
                  <a:srgbClr val="D63D11"/>
                </a:solidFill>
              </a:rPr>
              <a:t>Standard</a:t>
            </a:r>
            <a:r>
              <a:rPr lang="de-DE" b="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Kontrolle</a:t>
            </a:r>
            <a:r>
              <a:rPr lang="de-DE" b="0" dirty="0"/>
              <a:t>, ob alle Mitglieder </a:t>
            </a:r>
            <a:r>
              <a:rPr lang="de-DE" b="0" dirty="0" smtClean="0"/>
              <a:t>ihre Geräte </a:t>
            </a:r>
            <a:r>
              <a:rPr lang="de-DE" dirty="0" smtClean="0">
                <a:solidFill>
                  <a:srgbClr val="D63D11"/>
                </a:solidFill>
              </a:rPr>
              <a:t>eingeschalten</a:t>
            </a:r>
            <a:r>
              <a:rPr lang="de-DE" b="0" dirty="0" smtClean="0"/>
              <a:t> haben und senden</a:t>
            </a:r>
          </a:p>
          <a:p>
            <a:pPr>
              <a:lnSpc>
                <a:spcPct val="120000"/>
              </a:lnSpc>
            </a:pPr>
            <a:r>
              <a:rPr lang="de-DE" b="0" dirty="0"/>
              <a:t>Kontrolle, ob die Geräte </a:t>
            </a:r>
            <a:r>
              <a:rPr lang="de-DE" dirty="0">
                <a:solidFill>
                  <a:srgbClr val="D63D11"/>
                </a:solidFill>
              </a:rPr>
              <a:t>richtig getragen </a:t>
            </a:r>
            <a:r>
              <a:rPr lang="de-DE" b="0" dirty="0"/>
              <a:t>werden – entweder im geräteeigenen Tragesystem oder in einer mit Zipp verschließbaren </a:t>
            </a:r>
            <a:r>
              <a:rPr lang="de-DE" b="0" dirty="0" smtClean="0"/>
              <a:t>Hosentasche</a:t>
            </a:r>
            <a:endParaRPr lang="de-DE" b="0" dirty="0"/>
          </a:p>
          <a:p>
            <a:pPr>
              <a:lnSpc>
                <a:spcPct val="120000"/>
              </a:lnSpc>
            </a:pPr>
            <a:r>
              <a:rPr lang="de-DE" b="0" dirty="0" smtClean="0"/>
              <a:t>Gute Gelegenheit</a:t>
            </a:r>
            <a:r>
              <a:rPr lang="de-DE" b="0" dirty="0"/>
              <a:t>, sich mit </a:t>
            </a:r>
            <a:r>
              <a:rPr lang="de-DE" b="0" dirty="0" smtClean="0"/>
              <a:t>der Bedienung </a:t>
            </a:r>
            <a:r>
              <a:rPr lang="de-DE" b="0" dirty="0"/>
              <a:t>seines </a:t>
            </a:r>
            <a:r>
              <a:rPr lang="de-DE" b="0" dirty="0" smtClean="0"/>
              <a:t>eigenen LVS-Gerätes </a:t>
            </a:r>
            <a:r>
              <a:rPr lang="de-DE" b="0" dirty="0"/>
              <a:t>auseinanderzusetzen (</a:t>
            </a:r>
            <a:r>
              <a:rPr lang="de-DE" b="0" dirty="0" smtClean="0"/>
              <a:t>Ein- und Umschalten) 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Es </a:t>
            </a:r>
            <a:r>
              <a:rPr lang="de-DE" b="0" dirty="0"/>
              <a:t>wird </a:t>
            </a:r>
            <a:r>
              <a:rPr lang="de-DE" b="0" dirty="0" smtClean="0"/>
              <a:t>kontrolliert, ob </a:t>
            </a:r>
            <a:r>
              <a:rPr lang="de-DE" b="0" dirty="0"/>
              <a:t>der Selbsttest des Gerätes erfolgreich </a:t>
            </a:r>
            <a:r>
              <a:rPr lang="de-DE" b="0" dirty="0" smtClean="0"/>
              <a:t>war</a:t>
            </a:r>
          </a:p>
          <a:p>
            <a:pPr>
              <a:lnSpc>
                <a:spcPct val="120000"/>
              </a:lnSpc>
            </a:pPr>
            <a:r>
              <a:rPr lang="de-DE" b="0" dirty="0" smtClean="0"/>
              <a:t>Moderne </a:t>
            </a:r>
            <a:r>
              <a:rPr lang="de-DE" b="0" dirty="0"/>
              <a:t>Geräte </a:t>
            </a:r>
            <a:r>
              <a:rPr lang="de-DE" b="0" dirty="0" smtClean="0"/>
              <a:t>führen </a:t>
            </a:r>
            <a:r>
              <a:rPr lang="de-DE" b="0" dirty="0"/>
              <a:t>zwar beim Einschalten einen </a:t>
            </a:r>
            <a:r>
              <a:rPr lang="de-DE" b="0" dirty="0" smtClean="0"/>
              <a:t>umfangreichen </a:t>
            </a:r>
            <a:r>
              <a:rPr lang="de-DE" dirty="0" smtClean="0">
                <a:solidFill>
                  <a:srgbClr val="D63D11"/>
                </a:solidFill>
              </a:rPr>
              <a:t>Selbsttest</a:t>
            </a:r>
            <a:r>
              <a:rPr lang="de-DE" b="0" dirty="0" smtClean="0"/>
              <a:t> </a:t>
            </a:r>
            <a:r>
              <a:rPr lang="de-DE" b="0" dirty="0"/>
              <a:t>durch, dieser ersetzt den LVS-Check jedoch </a:t>
            </a:r>
            <a:r>
              <a:rPr lang="de-DE" b="0" dirty="0" smtClean="0"/>
              <a:t>nicht</a:t>
            </a:r>
            <a:endParaRPr lang="de-DE" b="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275" y="900009"/>
            <a:ext cx="5419725" cy="5957991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SOP/Auf </a:t>
            </a:r>
            <a:r>
              <a:rPr lang="de-DE" dirty="0" smtClean="0"/>
              <a:t>Tour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D63D11"/>
                </a:solidFill>
              </a:rPr>
              <a:t>LVS</a:t>
            </a:r>
            <a:r>
              <a:rPr lang="de-DE" dirty="0"/>
              <a:t>-</a:t>
            </a:r>
            <a:r>
              <a:rPr lang="de-DE" dirty="0" smtClean="0"/>
              <a:t>Check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1066479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66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125" y="2959532"/>
            <a:ext cx="4252685" cy="3165497"/>
          </a:xfrm>
          <a:prstGeom prst="rect">
            <a:avLst/>
          </a:prstGeom>
        </p:spPr>
      </p:pic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6023430" y="1299029"/>
            <a:ext cx="6168570" cy="537350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DE" sz="2000" b="0" dirty="0" smtClean="0"/>
              <a:t>Teilnehmer </a:t>
            </a:r>
            <a:r>
              <a:rPr lang="de-DE" sz="2000" b="0" dirty="0"/>
              <a:t>schalten ihr </a:t>
            </a:r>
            <a:r>
              <a:rPr lang="de-DE" sz="2000" b="0" dirty="0" smtClean="0"/>
              <a:t>LVS auf </a:t>
            </a:r>
            <a:r>
              <a:rPr lang="de-DE" sz="2000" dirty="0" smtClean="0">
                <a:solidFill>
                  <a:srgbClr val="D63D11"/>
                </a:solidFill>
              </a:rPr>
              <a:t>Senden</a:t>
            </a:r>
            <a:r>
              <a:rPr lang="de-DE" sz="2000" b="0" dirty="0" smtClean="0"/>
              <a:t> </a:t>
            </a:r>
            <a:r>
              <a:rPr lang="de-DE" sz="2000" b="0" dirty="0"/>
              <a:t>und versorgen es korrekt </a:t>
            </a:r>
            <a:r>
              <a:rPr lang="de-DE" sz="2000" b="0" dirty="0" smtClean="0"/>
              <a:t>am Körper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Kontrolleur geht ca</a:t>
            </a:r>
            <a:r>
              <a:rPr lang="de-DE" sz="2000" b="0" dirty="0"/>
              <a:t>. </a:t>
            </a:r>
            <a:r>
              <a:rPr lang="de-DE" sz="2000" dirty="0">
                <a:solidFill>
                  <a:srgbClr val="D63D11"/>
                </a:solidFill>
              </a:rPr>
              <a:t>20 </a:t>
            </a:r>
            <a:r>
              <a:rPr lang="de-DE" sz="2000" dirty="0" smtClean="0">
                <a:solidFill>
                  <a:srgbClr val="D63D11"/>
                </a:solidFill>
              </a:rPr>
              <a:t>m voraus </a:t>
            </a:r>
            <a:r>
              <a:rPr lang="de-DE" sz="2000" b="0" dirty="0"/>
              <a:t>und schaltet sein </a:t>
            </a:r>
            <a:r>
              <a:rPr lang="de-DE" sz="2000" b="0" dirty="0" smtClean="0"/>
              <a:t>LVS auf Empfangen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Teilnehmer gehen </a:t>
            </a:r>
            <a:r>
              <a:rPr lang="de-DE" sz="2000" b="0" dirty="0"/>
              <a:t>im </a:t>
            </a:r>
            <a:r>
              <a:rPr lang="de-DE" sz="2000" dirty="0" smtClean="0">
                <a:solidFill>
                  <a:srgbClr val="D63D11"/>
                </a:solidFill>
              </a:rPr>
              <a:t>Abstand</a:t>
            </a:r>
            <a:r>
              <a:rPr lang="de-DE" sz="2000" b="0" dirty="0" smtClean="0"/>
              <a:t> von </a:t>
            </a:r>
            <a:r>
              <a:rPr lang="de-DE" sz="2000" b="0" dirty="0"/>
              <a:t>10 </a:t>
            </a:r>
            <a:r>
              <a:rPr lang="de-DE" sz="2000" b="0" dirty="0" smtClean="0"/>
              <a:t>m vorbei</a:t>
            </a:r>
          </a:p>
          <a:p>
            <a:pPr>
              <a:lnSpc>
                <a:spcPct val="100000"/>
              </a:lnSpc>
            </a:pPr>
            <a:endParaRPr lang="de-DE" sz="2000" b="0" dirty="0"/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pPr>
              <a:lnSpc>
                <a:spcPct val="100000"/>
              </a:lnSpc>
            </a:pPr>
            <a:endParaRPr lang="de-DE" sz="2000" b="0" dirty="0"/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pPr>
              <a:lnSpc>
                <a:spcPct val="100000"/>
              </a:lnSpc>
            </a:pPr>
            <a:endParaRPr lang="de-DE" sz="2000" b="0" dirty="0"/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pPr>
              <a:lnSpc>
                <a:spcPct val="100000"/>
              </a:lnSpc>
            </a:pPr>
            <a:endParaRPr lang="de-DE" sz="2000" b="0" dirty="0" smtClean="0"/>
          </a:p>
          <a:p>
            <a:pPr>
              <a:lnSpc>
                <a:spcPct val="100000"/>
              </a:lnSpc>
            </a:pPr>
            <a:r>
              <a:rPr lang="de-DE" sz="2000" b="0" dirty="0" smtClean="0"/>
              <a:t>Kontrolleur stellt sein Gerät                                        wieder auf </a:t>
            </a:r>
            <a:r>
              <a:rPr lang="de-DE" sz="2000" dirty="0" smtClean="0">
                <a:solidFill>
                  <a:srgbClr val="D63D11"/>
                </a:solidFill>
              </a:rPr>
              <a:t>Senden</a:t>
            </a:r>
            <a:r>
              <a:rPr lang="de-DE" sz="2000" b="0" dirty="0" smtClean="0"/>
              <a:t> und verstaut </a:t>
            </a:r>
            <a:r>
              <a:rPr lang="de-DE" sz="2000" b="0" dirty="0"/>
              <a:t>es am </a:t>
            </a:r>
            <a:r>
              <a:rPr lang="de-DE" sz="2000" b="0" dirty="0" smtClean="0"/>
              <a:t>Körper</a:t>
            </a:r>
            <a:endParaRPr lang="de-DE" sz="2000" b="0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2" y="1270001"/>
            <a:ext cx="5399674" cy="28230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2000" b="0" dirty="0" smtClean="0"/>
              <a:t>Teilnehmer schalten </a:t>
            </a:r>
            <a:r>
              <a:rPr lang="de-DE" sz="2000" b="0" dirty="0"/>
              <a:t>ihr </a:t>
            </a:r>
            <a:r>
              <a:rPr lang="de-DE" sz="2000" b="0" dirty="0" smtClean="0"/>
              <a:t>LVS auf </a:t>
            </a:r>
            <a:r>
              <a:rPr lang="de-DE" sz="2000" dirty="0" smtClean="0">
                <a:solidFill>
                  <a:srgbClr val="FF0000"/>
                </a:solidFill>
              </a:rPr>
              <a:t>Empfangen</a:t>
            </a:r>
          </a:p>
          <a:p>
            <a:pPr>
              <a:lnSpc>
                <a:spcPct val="100000"/>
              </a:lnSpc>
            </a:pPr>
            <a:r>
              <a:rPr lang="de-DE" sz="2000" dirty="0" smtClean="0">
                <a:solidFill>
                  <a:srgbClr val="D63D11"/>
                </a:solidFill>
              </a:rPr>
              <a:t>Abstand</a:t>
            </a:r>
            <a:r>
              <a:rPr lang="de-DE" sz="2000" b="0" dirty="0" smtClean="0">
                <a:solidFill>
                  <a:srgbClr val="D63D11"/>
                </a:solidFill>
              </a:rPr>
              <a:t> </a:t>
            </a:r>
            <a:r>
              <a:rPr lang="de-DE" sz="2000" b="0" dirty="0"/>
              <a:t>der </a:t>
            </a:r>
            <a:r>
              <a:rPr lang="de-DE" sz="2000" b="0" dirty="0" smtClean="0"/>
              <a:t>Gruppenmitglieder 3 m bis </a:t>
            </a:r>
            <a:r>
              <a:rPr lang="de-DE" sz="2000" b="0" dirty="0"/>
              <a:t>4 </a:t>
            </a:r>
            <a:r>
              <a:rPr lang="de-DE" sz="2000" b="0" dirty="0" smtClean="0"/>
              <a:t>m</a:t>
            </a:r>
          </a:p>
          <a:p>
            <a:pPr>
              <a:lnSpc>
                <a:spcPct val="120000"/>
              </a:lnSpc>
            </a:pPr>
            <a:r>
              <a:rPr lang="de-DE" sz="2000" b="0" dirty="0" smtClean="0"/>
              <a:t>Kontrolleur </a:t>
            </a:r>
            <a:r>
              <a:rPr lang="de-DE" sz="2000" b="0" dirty="0"/>
              <a:t>positioniert sich </a:t>
            </a:r>
            <a:r>
              <a:rPr lang="de-DE" sz="2000" b="0" dirty="0" smtClean="0"/>
              <a:t>in der </a:t>
            </a:r>
            <a:r>
              <a:rPr lang="de-DE" sz="2000" b="0" dirty="0"/>
              <a:t>Mitte des Halbkreises, schaltet </a:t>
            </a:r>
            <a:r>
              <a:rPr lang="de-DE" sz="2000" b="0" dirty="0" smtClean="0"/>
              <a:t>sein LVS auf Senden </a:t>
            </a:r>
          </a:p>
          <a:p>
            <a:pPr>
              <a:lnSpc>
                <a:spcPct val="120000"/>
              </a:lnSpc>
            </a:pPr>
            <a:r>
              <a:rPr lang="de-DE" sz="2000" b="0" dirty="0" smtClean="0"/>
              <a:t>Kontrolleur </a:t>
            </a:r>
            <a:r>
              <a:rPr lang="de-DE" sz="2000" b="0" dirty="0"/>
              <a:t>geht </a:t>
            </a:r>
            <a:r>
              <a:rPr lang="de-DE" sz="2000" b="0" dirty="0" smtClean="0"/>
              <a:t>bei jedem vorbei </a:t>
            </a:r>
            <a:r>
              <a:rPr lang="de-DE" sz="2000" b="0" dirty="0"/>
              <a:t>und testet </a:t>
            </a:r>
            <a:r>
              <a:rPr lang="de-DE" sz="2000" b="0" dirty="0" smtClean="0"/>
              <a:t>den </a:t>
            </a:r>
            <a:r>
              <a:rPr lang="de-DE" sz="2000" dirty="0" smtClean="0">
                <a:solidFill>
                  <a:srgbClr val="D63D11"/>
                </a:solidFill>
              </a:rPr>
              <a:t>Empfangsmodus</a:t>
            </a:r>
            <a:r>
              <a:rPr lang="de-DE" sz="2000" b="0" dirty="0" smtClean="0">
                <a:solidFill>
                  <a:srgbClr val="D63D11"/>
                </a:solidFill>
              </a:rPr>
              <a:t> </a:t>
            </a:r>
            <a:r>
              <a:rPr lang="de-DE" sz="2000" b="0" dirty="0"/>
              <a:t>der </a:t>
            </a:r>
            <a:r>
              <a:rPr lang="de-DE" sz="2000" b="0" dirty="0" smtClean="0"/>
              <a:t>Teilnehmergeräte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SOP/Auf </a:t>
            </a:r>
            <a:r>
              <a:rPr lang="de-DE" dirty="0" smtClean="0"/>
              <a:t>Tour </a:t>
            </a:r>
            <a:r>
              <a:rPr lang="mr-IN" dirty="0" smtClean="0"/>
              <a:t>–</a:t>
            </a:r>
            <a:r>
              <a:rPr lang="de-DE" dirty="0" smtClean="0"/>
              <a:t> Großer/doppelter </a:t>
            </a:r>
            <a:r>
              <a:rPr lang="de-DE" dirty="0" smtClean="0">
                <a:solidFill>
                  <a:srgbClr val="D63D11"/>
                </a:solidFill>
              </a:rPr>
              <a:t>LVS</a:t>
            </a:r>
            <a:r>
              <a:rPr lang="de-DE" dirty="0"/>
              <a:t>-</a:t>
            </a:r>
            <a:r>
              <a:rPr lang="de-DE" dirty="0" smtClean="0"/>
              <a:t>Check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1066479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479" y="4093029"/>
            <a:ext cx="4032814" cy="25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2674" y="2153383"/>
            <a:ext cx="5828064" cy="4338135"/>
          </a:xfrm>
          <a:prstGeom prst="rect">
            <a:avLst/>
          </a:prstGeom>
        </p:spPr>
      </p:pic>
      <p:sp>
        <p:nvSpPr>
          <p:cNvPr id="9" name="Inhaltsplatzhalter 1"/>
          <p:cNvSpPr>
            <a:spLocks noGrp="1"/>
          </p:cNvSpPr>
          <p:nvPr>
            <p:ph idx="1"/>
          </p:nvPr>
        </p:nvSpPr>
        <p:spPr>
          <a:xfrm>
            <a:off x="360341" y="1299028"/>
            <a:ext cx="8661739" cy="25617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000" b="0" dirty="0" smtClean="0"/>
              <a:t>Teilnehmer </a:t>
            </a:r>
            <a:r>
              <a:rPr lang="de-DE" sz="2000" b="0" dirty="0"/>
              <a:t>schalten ihr </a:t>
            </a:r>
            <a:r>
              <a:rPr lang="de-DE" sz="2000" b="0" dirty="0" smtClean="0"/>
              <a:t>LVS-Gerät auf </a:t>
            </a:r>
            <a:r>
              <a:rPr lang="de-DE" sz="2000" dirty="0" smtClean="0">
                <a:solidFill>
                  <a:srgbClr val="D63D11"/>
                </a:solidFill>
              </a:rPr>
              <a:t>Senden</a:t>
            </a:r>
            <a:r>
              <a:rPr lang="de-DE" sz="2000" b="0" dirty="0" smtClean="0"/>
              <a:t> </a:t>
            </a:r>
            <a:r>
              <a:rPr lang="de-DE" sz="2000" b="0" dirty="0"/>
              <a:t>und versorgen es korrekt </a:t>
            </a:r>
            <a:r>
              <a:rPr lang="de-DE" sz="2000" b="0" dirty="0" smtClean="0"/>
              <a:t>am Körper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Kontrolleur geht ca</a:t>
            </a:r>
            <a:r>
              <a:rPr lang="de-DE" sz="2000" b="0" dirty="0"/>
              <a:t>. </a:t>
            </a:r>
            <a:r>
              <a:rPr lang="de-DE" sz="2000" dirty="0">
                <a:solidFill>
                  <a:srgbClr val="D63D11"/>
                </a:solidFill>
              </a:rPr>
              <a:t>20 </a:t>
            </a:r>
            <a:r>
              <a:rPr lang="de-DE" sz="2000" dirty="0" smtClean="0">
                <a:solidFill>
                  <a:srgbClr val="D63D11"/>
                </a:solidFill>
              </a:rPr>
              <a:t>m voraus </a:t>
            </a:r>
            <a:r>
              <a:rPr lang="de-DE" sz="2000" b="0" dirty="0"/>
              <a:t>und schaltet sein </a:t>
            </a:r>
            <a:r>
              <a:rPr lang="de-DE" sz="2000" b="0" dirty="0" smtClean="0"/>
              <a:t>LVS-Gerät auf Empfangen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Teilnehmer gehen </a:t>
            </a:r>
            <a:r>
              <a:rPr lang="de-DE" sz="2000" b="0" dirty="0"/>
              <a:t>im </a:t>
            </a:r>
            <a:r>
              <a:rPr lang="de-DE" sz="2000" dirty="0" smtClean="0">
                <a:solidFill>
                  <a:srgbClr val="D63D11"/>
                </a:solidFill>
              </a:rPr>
              <a:t>Abstand</a:t>
            </a:r>
            <a:r>
              <a:rPr lang="de-DE" sz="2000" b="0" dirty="0" smtClean="0"/>
              <a:t> von </a:t>
            </a:r>
            <a:r>
              <a:rPr lang="de-DE" sz="2000" b="0" dirty="0"/>
              <a:t>10 </a:t>
            </a:r>
            <a:r>
              <a:rPr lang="de-DE" sz="2000" b="0" dirty="0" smtClean="0"/>
              <a:t>m vorbei</a:t>
            </a:r>
          </a:p>
          <a:p>
            <a:pPr>
              <a:lnSpc>
                <a:spcPct val="100000"/>
              </a:lnSpc>
            </a:pPr>
            <a:r>
              <a:rPr lang="de-DE" sz="2000" b="0" dirty="0" smtClean="0"/>
              <a:t>Kontrolleur stellt sein Gerät wieder auf </a:t>
            </a:r>
            <a:r>
              <a:rPr lang="de-DE" sz="2000" dirty="0" smtClean="0">
                <a:solidFill>
                  <a:srgbClr val="D63D11"/>
                </a:solidFill>
              </a:rPr>
              <a:t>Senden</a:t>
            </a:r>
            <a:r>
              <a:rPr lang="de-DE" sz="2000" b="0" dirty="0" smtClean="0"/>
              <a:t>                                                     und verstaut </a:t>
            </a:r>
            <a:r>
              <a:rPr lang="de-DE" sz="2000" b="0" dirty="0"/>
              <a:t>es am </a:t>
            </a:r>
            <a:r>
              <a:rPr lang="de-DE" sz="2000" b="0" dirty="0" smtClean="0"/>
              <a:t>Körper</a:t>
            </a:r>
            <a:endParaRPr lang="de-DE" sz="2000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SOP/Auf </a:t>
            </a:r>
            <a:r>
              <a:rPr lang="de-DE" dirty="0" smtClean="0"/>
              <a:t>Tour </a:t>
            </a:r>
            <a:r>
              <a:rPr lang="mr-IN" dirty="0" smtClean="0"/>
              <a:t>–</a:t>
            </a:r>
            <a:r>
              <a:rPr lang="de-DE" dirty="0" smtClean="0"/>
              <a:t> Kleiner/einfacher </a:t>
            </a:r>
            <a:r>
              <a:rPr lang="de-DE" dirty="0" smtClean="0">
                <a:solidFill>
                  <a:srgbClr val="D63D11"/>
                </a:solidFill>
              </a:rPr>
              <a:t>LVS</a:t>
            </a:r>
            <a:r>
              <a:rPr lang="de-DE" dirty="0"/>
              <a:t>-</a:t>
            </a:r>
            <a:r>
              <a:rPr lang="de-DE" dirty="0" smtClean="0"/>
              <a:t>Check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1066479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sp>
        <p:nvSpPr>
          <p:cNvPr id="10" name="Inhaltsplatzhalter 5"/>
          <p:cNvSpPr txBox="1">
            <a:spLocks/>
          </p:cNvSpPr>
          <p:nvPr/>
        </p:nvSpPr>
        <p:spPr>
          <a:xfrm>
            <a:off x="787950" y="3743147"/>
            <a:ext cx="5367540" cy="1090113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>
                <a:solidFill>
                  <a:schemeClr val="bg1"/>
                </a:solidFill>
              </a:rPr>
              <a:t>Der LVS-Check ist dann erfolgreich, </a:t>
            </a:r>
            <a:r>
              <a:rPr lang="de-DE" sz="2000" b="0" dirty="0" smtClean="0">
                <a:solidFill>
                  <a:schemeClr val="bg1"/>
                </a:solidFill>
              </a:rPr>
              <a:t>wenn sowohl </a:t>
            </a:r>
            <a:r>
              <a:rPr lang="de-DE" sz="2000" b="0" dirty="0">
                <a:solidFill>
                  <a:schemeClr val="bg1"/>
                </a:solidFill>
              </a:rPr>
              <a:t>die akustischen Signale als </a:t>
            </a:r>
            <a:r>
              <a:rPr lang="de-DE" sz="2000" b="0" dirty="0" smtClean="0">
                <a:solidFill>
                  <a:schemeClr val="bg1"/>
                </a:solidFill>
              </a:rPr>
              <a:t>auch die Distanzanzeigen </a:t>
            </a:r>
            <a:r>
              <a:rPr lang="de-DE" sz="2000" dirty="0" smtClean="0">
                <a:solidFill>
                  <a:srgbClr val="D63D11"/>
                </a:solidFill>
              </a:rPr>
              <a:t>plausible</a:t>
            </a:r>
            <a:r>
              <a:rPr lang="de-DE" sz="2000" b="0" dirty="0" smtClean="0">
                <a:solidFill>
                  <a:schemeClr val="bg1"/>
                </a:solidFill>
              </a:rPr>
              <a:t> Werte ergeben!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743147"/>
            <a:ext cx="406950" cy="456961"/>
          </a:xfrm>
          <a:prstGeom prst="rect">
            <a:avLst/>
          </a:prstGeom>
        </p:spPr>
      </p:pic>
      <p:sp>
        <p:nvSpPr>
          <p:cNvPr id="12" name="Inhaltsplatzhalter 5"/>
          <p:cNvSpPr txBox="1">
            <a:spLocks/>
          </p:cNvSpPr>
          <p:nvPr/>
        </p:nvSpPr>
        <p:spPr>
          <a:xfrm>
            <a:off x="737149" y="5129261"/>
            <a:ext cx="5402394" cy="1514966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000" b="0" dirty="0" smtClean="0">
                <a:solidFill>
                  <a:schemeClr val="bg1"/>
                </a:solidFill>
              </a:rPr>
              <a:t>Empfehlung: </a:t>
            </a:r>
            <a:r>
              <a:rPr lang="de-DE" sz="2000" dirty="0">
                <a:solidFill>
                  <a:srgbClr val="D63D11"/>
                </a:solidFill>
              </a:rPr>
              <a:t>G</a:t>
            </a:r>
            <a:r>
              <a:rPr lang="de-DE" sz="2000" dirty="0" smtClean="0">
                <a:solidFill>
                  <a:srgbClr val="D63D11"/>
                </a:solidFill>
              </a:rPr>
              <a:t>roßer LVS-Check </a:t>
            </a:r>
            <a:r>
              <a:rPr lang="de-DE" sz="2000" b="0" dirty="0" smtClean="0">
                <a:solidFill>
                  <a:schemeClr val="bg1"/>
                </a:solidFill>
              </a:rPr>
              <a:t>zu Saisonbeginn</a:t>
            </a:r>
            <a:r>
              <a:rPr lang="de-DE" sz="2000" b="0" dirty="0">
                <a:solidFill>
                  <a:schemeClr val="bg1"/>
                </a:solidFill>
              </a:rPr>
              <a:t>, in </a:t>
            </a:r>
            <a:r>
              <a:rPr lang="de-DE" sz="2000" b="0" dirty="0" smtClean="0">
                <a:solidFill>
                  <a:schemeClr val="bg1"/>
                </a:solidFill>
              </a:rPr>
              <a:t>regelmäßigen Abständen oder zu Beginn </a:t>
            </a:r>
            <a:r>
              <a:rPr lang="de-DE" sz="2000" b="0" dirty="0">
                <a:solidFill>
                  <a:schemeClr val="bg1"/>
                </a:solidFill>
              </a:rPr>
              <a:t>einer </a:t>
            </a:r>
            <a:r>
              <a:rPr lang="de-DE" sz="2000" b="0" dirty="0" smtClean="0">
                <a:solidFill>
                  <a:schemeClr val="bg1"/>
                </a:solidFill>
              </a:rPr>
              <a:t>Tourenwoche!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smtClean="0">
                <a:solidFill>
                  <a:srgbClr val="D63D11"/>
                </a:solidFill>
              </a:rPr>
              <a:t>Kleiner LVS-Check </a:t>
            </a:r>
            <a:r>
              <a:rPr lang="de-DE" sz="2000" b="0" dirty="0" smtClean="0">
                <a:solidFill>
                  <a:schemeClr val="bg1"/>
                </a:solidFill>
              </a:rPr>
              <a:t>vor jeder Tour! </a:t>
            </a:r>
            <a:endParaRPr lang="de-DE" sz="2000" b="0" dirty="0">
              <a:solidFill>
                <a:schemeClr val="bg1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9" y="5129261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1" y="1270001"/>
            <a:ext cx="6422525" cy="52222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Lawinenverschu</a:t>
            </a:r>
            <a:r>
              <a:rPr lang="de-DE" sz="2400" dirty="0" err="1"/>
              <a:t>̈ttetensuchgerät</a:t>
            </a:r>
            <a:r>
              <a:rPr lang="de-DE" sz="2400" dirty="0"/>
              <a:t> (</a:t>
            </a:r>
            <a:r>
              <a:rPr lang="de-DE" sz="2400" dirty="0" err="1" smtClean="0"/>
              <a:t>LVS-Gera</a:t>
            </a:r>
            <a:r>
              <a:rPr lang="de-DE" sz="2400" dirty="0" err="1"/>
              <a:t>̈</a:t>
            </a:r>
            <a:r>
              <a:rPr lang="de-DE" sz="2400" dirty="0" err="1" smtClean="0"/>
              <a:t>t</a:t>
            </a:r>
            <a:r>
              <a:rPr lang="de-DE" sz="2400" dirty="0"/>
              <a:t>)</a:t>
            </a:r>
          </a:p>
          <a:p>
            <a:r>
              <a:rPr lang="de-DE" sz="2400" dirty="0"/>
              <a:t>Schaufel mit Teleskopstiel </a:t>
            </a:r>
          </a:p>
          <a:p>
            <a:r>
              <a:rPr lang="de-DE" sz="2400" dirty="0"/>
              <a:t>Sonde </a:t>
            </a:r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Mobiltelefon </a:t>
            </a:r>
          </a:p>
          <a:p>
            <a:r>
              <a:rPr lang="de-DE" sz="2400" dirty="0"/>
              <a:t>Erste Hilfe-Paket </a:t>
            </a:r>
          </a:p>
          <a:p>
            <a:r>
              <a:rPr lang="de-DE" sz="2400" dirty="0" err="1" smtClean="0"/>
              <a:t>Biwaksack</a:t>
            </a:r>
            <a:r>
              <a:rPr lang="de-DE" sz="2400" dirty="0" smtClean="0"/>
              <a:t> (</a:t>
            </a:r>
            <a:r>
              <a:rPr lang="de-DE" sz="2400" dirty="0"/>
              <a:t>2-Personen) </a:t>
            </a:r>
          </a:p>
          <a:p>
            <a:r>
              <a:rPr lang="de-DE" sz="2400" dirty="0" err="1"/>
              <a:t>Reepschnur</a:t>
            </a:r>
            <a:r>
              <a:rPr lang="de-DE" sz="2400" dirty="0"/>
              <a:t> </a:t>
            </a:r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D63D11"/>
                </a:solidFill>
              </a:rPr>
              <a:t>Standard</a:t>
            </a:r>
            <a:r>
              <a:rPr lang="de-DE" dirty="0" smtClean="0"/>
              <a:t> Notfallausrüstung</a:t>
            </a:r>
            <a:endParaRPr lang="de-DE" dirty="0"/>
          </a:p>
        </p:txBody>
      </p:sp>
      <p:pic>
        <p:nvPicPr>
          <p:cNvPr id="5" name="Inhaltsplatzhalter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482" y="4338134"/>
            <a:ext cx="1194188" cy="1789113"/>
          </a:xfrm>
          <a:prstGeom prst="rect">
            <a:avLst/>
          </a:prstGeom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405" y="904558"/>
            <a:ext cx="3678865" cy="279275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1813" y="4369515"/>
            <a:ext cx="1941576" cy="87886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039" y="4478190"/>
            <a:ext cx="1036568" cy="1540381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146" y="5248381"/>
            <a:ext cx="2024169" cy="124386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0784863" y="3573147"/>
            <a:ext cx="7360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NFÖ/Pieps 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10666787" y="6127247"/>
            <a:ext cx="8835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>
                <a:latin typeface="TitilliumWeb" charset="0"/>
              </a:rPr>
              <a:t>© Edlinger/Pieps </a:t>
            </a:r>
            <a:endParaRPr lang="de-DE"/>
          </a:p>
        </p:txBody>
      </p:sp>
      <p:cxnSp>
        <p:nvCxnSpPr>
          <p:cNvPr id="15" name="Gerade Verbindung 14"/>
          <p:cNvCxnSpPr/>
          <p:nvPr/>
        </p:nvCxnSpPr>
        <p:spPr>
          <a:xfrm flipH="1" flipV="1">
            <a:off x="3189767" y="3926816"/>
            <a:ext cx="8027588" cy="17861"/>
          </a:xfrm>
          <a:prstGeom prst="line">
            <a:avLst/>
          </a:prstGeom>
          <a:ln w="19050"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5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12"/>
          <a:stretch/>
        </p:blipFill>
        <p:spPr>
          <a:xfrm>
            <a:off x="4122057" y="939455"/>
            <a:ext cx="8069943" cy="5316929"/>
          </a:xfr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40" y="3164113"/>
            <a:ext cx="10118974" cy="332812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de-DE" b="0" dirty="0" smtClean="0"/>
              <a:t>Tourengruppen </a:t>
            </a:r>
            <a:r>
              <a:rPr lang="de-DE" b="0" dirty="0"/>
              <a:t>sollte </a:t>
            </a:r>
            <a:r>
              <a:rPr lang="de-DE" b="0" dirty="0" smtClean="0"/>
              <a:t>inklusive                                                                             Guide </a:t>
            </a:r>
            <a:r>
              <a:rPr lang="de-DE" dirty="0" smtClean="0">
                <a:solidFill>
                  <a:srgbClr val="D63D11"/>
                </a:solidFill>
              </a:rPr>
              <a:t>maximal aus </a:t>
            </a:r>
            <a:r>
              <a:rPr lang="de-DE" dirty="0">
                <a:solidFill>
                  <a:srgbClr val="D63D11"/>
                </a:solidFill>
              </a:rPr>
              <a:t>8 Personen </a:t>
            </a:r>
            <a:r>
              <a:rPr lang="de-DE" b="0" dirty="0" smtClean="0"/>
              <a:t>bestehen</a:t>
            </a:r>
            <a:endParaRPr lang="de-DE" b="0" dirty="0"/>
          </a:p>
          <a:p>
            <a:pPr marL="0" indent="0">
              <a:lnSpc>
                <a:spcPct val="110000"/>
              </a:lnSpc>
              <a:buNone/>
            </a:pPr>
            <a:r>
              <a:rPr lang="de-DE" b="0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de-DE" b="0" dirty="0" smtClean="0"/>
              <a:t>Die </a:t>
            </a:r>
            <a:r>
              <a:rPr lang="de-DE" dirty="0" smtClean="0">
                <a:solidFill>
                  <a:srgbClr val="D63D11"/>
                </a:solidFill>
              </a:rPr>
              <a:t>ideale</a:t>
            </a:r>
            <a:r>
              <a:rPr lang="de-DE" b="0" dirty="0" smtClean="0"/>
              <a:t> Gruppengröße</a:t>
            </a:r>
            <a:r>
              <a:rPr lang="de-DE" b="0" dirty="0"/>
              <a:t> </a:t>
            </a:r>
            <a:r>
              <a:rPr lang="de-DE" b="0" dirty="0" smtClean="0"/>
              <a:t>liegt </a:t>
            </a:r>
            <a:r>
              <a:rPr lang="de-DE" b="0" dirty="0"/>
              <a:t>zwischen 4 und 6 </a:t>
            </a:r>
            <a:r>
              <a:rPr lang="de-DE" b="0" dirty="0" smtClean="0"/>
              <a:t>Personen</a:t>
            </a:r>
          </a:p>
          <a:p>
            <a:pPr>
              <a:lnSpc>
                <a:spcPct val="110000"/>
              </a:lnSpc>
            </a:pPr>
            <a:endParaRPr lang="de-DE" b="0" dirty="0" smtClean="0"/>
          </a:p>
          <a:p>
            <a:pPr>
              <a:lnSpc>
                <a:spcPct val="110000"/>
              </a:lnSpc>
            </a:pPr>
            <a:r>
              <a:rPr lang="de-DE" b="0" dirty="0" smtClean="0"/>
              <a:t>Je kleiner </a:t>
            </a:r>
            <a:r>
              <a:rPr lang="de-DE" b="0" dirty="0"/>
              <a:t>die Gruppe, </a:t>
            </a:r>
            <a:r>
              <a:rPr lang="de-DE" dirty="0" smtClean="0">
                <a:solidFill>
                  <a:srgbClr val="D63D11"/>
                </a:solidFill>
              </a:rPr>
              <a:t>desto besser</a:t>
            </a:r>
            <a:r>
              <a:rPr lang="de-DE" b="0" dirty="0" smtClean="0"/>
              <a:t> </a:t>
            </a:r>
            <a:r>
              <a:rPr lang="de-DE" b="0" dirty="0"/>
              <a:t>funktioniert die </a:t>
            </a:r>
            <a:r>
              <a:rPr lang="de-DE" b="0" dirty="0" smtClean="0"/>
              <a:t>interne Kommunikation, man ist flexibler, schneller </a:t>
            </a:r>
            <a:r>
              <a:rPr lang="de-DE" b="0" dirty="0"/>
              <a:t>und damit auch </a:t>
            </a:r>
            <a:r>
              <a:rPr lang="de-DE" b="0" dirty="0" smtClean="0"/>
              <a:t>sicherer unterwegs</a:t>
            </a:r>
            <a:endParaRPr lang="de-DE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smtClean="0">
                <a:solidFill>
                  <a:srgbClr val="D63D11"/>
                </a:solidFill>
              </a:rPr>
              <a:t>Gruppengröße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066479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307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39" y="2017485"/>
            <a:ext cx="5110019" cy="377371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200" b="0" dirty="0"/>
              <a:t>Standardmäßig halten wir </a:t>
            </a:r>
            <a:r>
              <a:rPr lang="de-DE" sz="2200" b="0" dirty="0" smtClean="0"/>
              <a:t>in gewissen </a:t>
            </a:r>
            <a:r>
              <a:rPr lang="de-DE" sz="2200" b="0" dirty="0"/>
              <a:t>Bereichen </a:t>
            </a:r>
            <a:r>
              <a:rPr lang="de-DE" sz="2200" dirty="0" smtClean="0">
                <a:solidFill>
                  <a:srgbClr val="D63D11"/>
                </a:solidFill>
              </a:rPr>
              <a:t>Entlastungs- bzw</a:t>
            </a:r>
            <a:r>
              <a:rPr lang="de-DE" sz="2200" dirty="0">
                <a:solidFill>
                  <a:srgbClr val="D63D11"/>
                </a:solidFill>
              </a:rPr>
              <a:t>. </a:t>
            </a:r>
            <a:r>
              <a:rPr lang="de-DE" sz="2200" dirty="0" smtClean="0">
                <a:solidFill>
                  <a:srgbClr val="D63D11"/>
                </a:solidFill>
              </a:rPr>
              <a:t>Sicherheitsabstände </a:t>
            </a:r>
            <a:r>
              <a:rPr lang="de-DE" sz="2200" b="0" dirty="0" smtClean="0"/>
              <a:t>ein</a:t>
            </a:r>
            <a:r>
              <a:rPr lang="de-DE" sz="2200" b="0" dirty="0"/>
              <a:t>. </a:t>
            </a:r>
            <a:endParaRPr lang="de-DE" sz="2200" b="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de-DE" sz="2200" b="0" dirty="0" smtClean="0"/>
              <a:t>Wie </a:t>
            </a:r>
            <a:r>
              <a:rPr lang="de-DE" sz="2200" b="0" dirty="0"/>
              <a:t>der Name </a:t>
            </a:r>
            <a:r>
              <a:rPr lang="de-DE" sz="2200" b="0" dirty="0" smtClean="0"/>
              <a:t>schon sagt</a:t>
            </a:r>
            <a:r>
              <a:rPr lang="de-DE" sz="2200" b="0" dirty="0"/>
              <a:t>, dienen diese einerseits </a:t>
            </a:r>
            <a:r>
              <a:rPr lang="de-DE" sz="2200" b="0" dirty="0" smtClean="0"/>
              <a:t>zur </a:t>
            </a:r>
            <a:r>
              <a:rPr lang="de-DE" sz="2200" dirty="0" smtClean="0">
                <a:solidFill>
                  <a:srgbClr val="D63D11"/>
                </a:solidFill>
              </a:rPr>
              <a:t>Entlastung</a:t>
            </a:r>
            <a:r>
              <a:rPr lang="de-DE" sz="2200" b="0" dirty="0" smtClean="0"/>
              <a:t> </a:t>
            </a:r>
            <a:r>
              <a:rPr lang="de-DE" sz="2200" b="0" dirty="0"/>
              <a:t>der </a:t>
            </a:r>
            <a:r>
              <a:rPr lang="de-DE" sz="2200" b="0" dirty="0" smtClean="0"/>
              <a:t>Schneedecke und </a:t>
            </a:r>
            <a:r>
              <a:rPr lang="de-DE" sz="2200" b="0" dirty="0"/>
              <a:t>andererseits, im Falle </a:t>
            </a:r>
            <a:r>
              <a:rPr lang="de-DE" sz="2200" b="0" dirty="0" smtClean="0"/>
              <a:t>eines Lawinenabganges</a:t>
            </a:r>
            <a:r>
              <a:rPr lang="de-DE" sz="2200" b="0" dirty="0"/>
              <a:t>, </a:t>
            </a:r>
            <a:r>
              <a:rPr lang="de-DE" sz="2200" b="0" dirty="0" smtClean="0"/>
              <a:t>zur Minimierung</a:t>
            </a:r>
            <a:r>
              <a:rPr lang="de-DE" sz="2200" b="0" dirty="0"/>
              <a:t> </a:t>
            </a:r>
            <a:r>
              <a:rPr lang="de-DE" sz="2200" b="0" dirty="0" smtClean="0"/>
              <a:t>des </a:t>
            </a:r>
            <a:r>
              <a:rPr lang="de-DE" sz="2200" dirty="0">
                <a:solidFill>
                  <a:srgbClr val="D63D11"/>
                </a:solidFill>
              </a:rPr>
              <a:t>Schadensausmaßes</a:t>
            </a:r>
            <a:r>
              <a:rPr lang="de-DE" sz="2200" b="0" dirty="0"/>
              <a:t>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>
                <a:solidFill>
                  <a:srgbClr val="D63D11"/>
                </a:solidFill>
              </a:rPr>
              <a:t>Abstände</a:t>
            </a:r>
          </a:p>
        </p:txBody>
      </p:sp>
      <p:pic>
        <p:nvPicPr>
          <p:cNvPr id="8" name="Inhalts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90" y="913518"/>
            <a:ext cx="6044809" cy="594448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066479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0664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38" y="1270001"/>
            <a:ext cx="5517947" cy="52222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de-DE" sz="2400" dirty="0">
                <a:solidFill>
                  <a:srgbClr val="D63D11"/>
                </a:solidFill>
              </a:rPr>
              <a:t>Ab 30° </a:t>
            </a:r>
            <a:r>
              <a:rPr lang="de-DE" sz="2400" b="0" dirty="0" smtClean="0"/>
              <a:t>Hangneigung </a:t>
            </a:r>
            <a:r>
              <a:rPr lang="de-DE" sz="2400" b="0" dirty="0"/>
              <a:t>(</a:t>
            </a:r>
            <a:r>
              <a:rPr lang="de-DE" sz="2400" b="0" dirty="0" err="1" smtClean="0"/>
              <a:t>Spitzkehrengelände</a:t>
            </a:r>
            <a:r>
              <a:rPr lang="de-DE" sz="2400" b="0" dirty="0" smtClean="0"/>
              <a:t>) angepasste </a:t>
            </a:r>
            <a:r>
              <a:rPr lang="de-DE" sz="2400" b="0" dirty="0"/>
              <a:t>Abstände </a:t>
            </a:r>
            <a:r>
              <a:rPr lang="de-DE" sz="2400" b="0" dirty="0" smtClean="0"/>
              <a:t>einhalten!</a:t>
            </a:r>
          </a:p>
          <a:p>
            <a:pPr>
              <a:lnSpc>
                <a:spcPct val="100000"/>
              </a:lnSpc>
            </a:pPr>
            <a:endParaRPr lang="de-DE" sz="2400" b="0" dirty="0" smtClean="0"/>
          </a:p>
          <a:p>
            <a:pPr>
              <a:lnSpc>
                <a:spcPct val="100000"/>
              </a:lnSpc>
            </a:pPr>
            <a:r>
              <a:rPr lang="de-DE" sz="2400" b="0" dirty="0"/>
              <a:t>M</a:t>
            </a:r>
            <a:r>
              <a:rPr lang="de-DE" sz="2400" b="0" dirty="0" smtClean="0"/>
              <a:t>indestens </a:t>
            </a:r>
            <a:r>
              <a:rPr lang="de-DE" sz="2400" dirty="0">
                <a:solidFill>
                  <a:srgbClr val="D63D11"/>
                </a:solidFill>
              </a:rPr>
              <a:t>10 m</a:t>
            </a:r>
            <a:r>
              <a:rPr lang="de-DE" sz="2400" b="0" dirty="0"/>
              <a:t> </a:t>
            </a:r>
            <a:r>
              <a:rPr lang="de-DE" sz="2400" b="0" dirty="0" smtClean="0"/>
              <a:t>im Aufstieg </a:t>
            </a:r>
          </a:p>
          <a:p>
            <a:pPr>
              <a:lnSpc>
                <a:spcPct val="100000"/>
              </a:lnSpc>
            </a:pPr>
            <a:endParaRPr lang="de-DE" sz="2400" b="0" dirty="0" smtClean="0"/>
          </a:p>
          <a:p>
            <a:pPr>
              <a:lnSpc>
                <a:spcPct val="100000"/>
              </a:lnSpc>
            </a:pPr>
            <a:r>
              <a:rPr lang="de-DE" sz="2400" b="0" dirty="0" smtClean="0"/>
              <a:t>Mindestens </a:t>
            </a:r>
            <a:r>
              <a:rPr lang="de-DE" sz="2400" dirty="0">
                <a:solidFill>
                  <a:srgbClr val="D63D11"/>
                </a:solidFill>
              </a:rPr>
              <a:t>30 </a:t>
            </a:r>
            <a:r>
              <a:rPr lang="de-DE" sz="2400" dirty="0" smtClean="0">
                <a:solidFill>
                  <a:srgbClr val="D63D11"/>
                </a:solidFill>
              </a:rPr>
              <a:t>m</a:t>
            </a:r>
            <a:r>
              <a:rPr lang="de-DE" sz="2400" b="0" dirty="0" smtClean="0"/>
              <a:t> in </a:t>
            </a:r>
            <a:r>
              <a:rPr lang="de-DE" sz="2400" b="0" dirty="0"/>
              <a:t>der Abfahrt </a:t>
            </a:r>
            <a:endParaRPr lang="de-DE" sz="2400" b="0" dirty="0" smtClean="0"/>
          </a:p>
          <a:p>
            <a:pPr>
              <a:lnSpc>
                <a:spcPct val="100000"/>
              </a:lnSpc>
            </a:pPr>
            <a:endParaRPr lang="de-DE" sz="2400" b="0" dirty="0"/>
          </a:p>
          <a:p>
            <a:pPr>
              <a:lnSpc>
                <a:spcPct val="100000"/>
              </a:lnSpc>
            </a:pPr>
            <a:r>
              <a:rPr lang="de-DE" sz="2400" b="0" dirty="0" smtClean="0"/>
              <a:t>Je </a:t>
            </a:r>
            <a:r>
              <a:rPr lang="de-DE" sz="2400" b="0" dirty="0"/>
              <a:t>nach Gelände bzw. </a:t>
            </a:r>
            <a:r>
              <a:rPr lang="de-DE" sz="2400" b="0" dirty="0" smtClean="0"/>
              <a:t>Verhältnissen sollten </a:t>
            </a:r>
            <a:r>
              <a:rPr lang="de-DE" sz="2400" b="0" dirty="0"/>
              <a:t>die </a:t>
            </a:r>
            <a:r>
              <a:rPr lang="de-DE" sz="2400" b="0" dirty="0" smtClean="0"/>
              <a:t>Abstände auch </a:t>
            </a:r>
            <a:r>
              <a:rPr lang="de-DE" sz="2400" dirty="0">
                <a:solidFill>
                  <a:srgbClr val="D63D11"/>
                </a:solidFill>
              </a:rPr>
              <a:t>vergrößert</a:t>
            </a:r>
            <a:r>
              <a:rPr lang="de-DE" sz="2400" b="0" dirty="0"/>
              <a:t> </a:t>
            </a:r>
            <a:r>
              <a:rPr lang="de-DE" sz="2400" b="0" dirty="0" smtClean="0"/>
              <a:t>werden</a:t>
            </a:r>
          </a:p>
          <a:p>
            <a:pPr>
              <a:lnSpc>
                <a:spcPct val="100000"/>
              </a:lnSpc>
            </a:pPr>
            <a:endParaRPr lang="de-DE" sz="2400" b="0" dirty="0" smtClean="0"/>
          </a:p>
          <a:p>
            <a:pPr>
              <a:lnSpc>
                <a:spcPct val="100000"/>
              </a:lnSpc>
            </a:pPr>
            <a:r>
              <a:rPr lang="de-DE" sz="2400" b="0" dirty="0"/>
              <a:t>W</a:t>
            </a:r>
            <a:r>
              <a:rPr lang="de-DE" sz="2400" b="0" dirty="0" smtClean="0"/>
              <a:t>enn </a:t>
            </a:r>
            <a:r>
              <a:rPr lang="de-DE" sz="2400" dirty="0" smtClean="0">
                <a:solidFill>
                  <a:srgbClr val="D63D11"/>
                </a:solidFill>
              </a:rPr>
              <a:t>nötig</a:t>
            </a:r>
            <a:r>
              <a:rPr lang="de-DE" sz="2400" b="0" dirty="0" smtClean="0"/>
              <a:t> auch Einzelfahren/gehen - nur eine </a:t>
            </a:r>
            <a:r>
              <a:rPr lang="de-DE" sz="2400" b="0" dirty="0"/>
              <a:t>Person </a:t>
            </a:r>
            <a:r>
              <a:rPr lang="de-DE" sz="2400" b="0" dirty="0" smtClean="0"/>
              <a:t>befindet</a:t>
            </a:r>
            <a:r>
              <a:rPr lang="de-DE" sz="2400" b="0" dirty="0" smtClean="0"/>
              <a:t> </a:t>
            </a:r>
            <a:r>
              <a:rPr lang="de-DE" sz="2400" b="0" dirty="0" smtClean="0"/>
              <a:t>sich in der Gefahrenzone</a:t>
            </a:r>
            <a:endParaRPr lang="de-DE" sz="24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>
                <a:solidFill>
                  <a:srgbClr val="D63D11"/>
                </a:solidFill>
              </a:rPr>
              <a:t>Abstände</a:t>
            </a:r>
          </a:p>
        </p:txBody>
      </p:sp>
      <p:pic>
        <p:nvPicPr>
          <p:cNvPr id="7" name="Inhaltsplatzhalter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5" b="47794"/>
          <a:stretch/>
        </p:blipFill>
        <p:spPr>
          <a:xfrm>
            <a:off x="5878284" y="917320"/>
            <a:ext cx="6313715" cy="435136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066479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134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346" y="910440"/>
            <a:ext cx="8438654" cy="5947560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38" y="1959429"/>
            <a:ext cx="5053492" cy="41946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b="0" dirty="0"/>
              <a:t>Wenn du im Laufe einer Tour immer </a:t>
            </a:r>
            <a:r>
              <a:rPr lang="de-DE" sz="2400" b="0" dirty="0" smtClean="0"/>
              <a:t>weißt </a:t>
            </a:r>
            <a:r>
              <a:rPr lang="de-DE" sz="2400" dirty="0" smtClean="0">
                <a:solidFill>
                  <a:srgbClr val="D63D11"/>
                </a:solidFill>
              </a:rPr>
              <a:t>wo </a:t>
            </a:r>
            <a:r>
              <a:rPr lang="de-DE" sz="2400" dirty="0">
                <a:solidFill>
                  <a:srgbClr val="D63D11"/>
                </a:solidFill>
              </a:rPr>
              <a:t>du bist </a:t>
            </a:r>
            <a:r>
              <a:rPr lang="de-DE" sz="2400" b="0" dirty="0"/>
              <a:t>und deine aktuelle Position </a:t>
            </a:r>
            <a:r>
              <a:rPr lang="de-DE" sz="2400" b="0" dirty="0" smtClean="0"/>
              <a:t>auf einer </a:t>
            </a:r>
            <a:r>
              <a:rPr lang="de-DE" sz="2400" b="0" dirty="0"/>
              <a:t>Landkarte bestimmen kannst, </a:t>
            </a:r>
            <a:r>
              <a:rPr lang="de-DE" sz="2400" b="0" dirty="0" smtClean="0"/>
              <a:t>ist dieser </a:t>
            </a:r>
            <a:r>
              <a:rPr lang="de-DE" sz="2400" b="0" dirty="0"/>
              <a:t>Standard </a:t>
            </a:r>
            <a:r>
              <a:rPr lang="de-DE" sz="2400" dirty="0" smtClean="0">
                <a:solidFill>
                  <a:srgbClr val="D63D11"/>
                </a:solidFill>
              </a:rPr>
              <a:t>erfüllt</a:t>
            </a:r>
            <a:r>
              <a:rPr lang="de-DE" sz="2400" b="0" dirty="0" smtClean="0"/>
              <a:t>. 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400" b="0" dirty="0"/>
          </a:p>
          <a:p>
            <a:pPr marL="0" indent="0">
              <a:lnSpc>
                <a:spcPct val="100000"/>
              </a:lnSpc>
              <a:buNone/>
            </a:pPr>
            <a:r>
              <a:rPr lang="de-DE" sz="2400" b="0" dirty="0" smtClean="0"/>
              <a:t>Dadurch kannst du </a:t>
            </a:r>
            <a:r>
              <a:rPr lang="de-DE" sz="2400" b="0" dirty="0"/>
              <a:t>den jeweils nächsten </a:t>
            </a:r>
            <a:r>
              <a:rPr lang="de-DE" sz="2400" b="0" dirty="0" smtClean="0"/>
              <a:t>Tourenabschnitt detailliert </a:t>
            </a:r>
            <a:r>
              <a:rPr lang="de-DE" sz="2400" dirty="0">
                <a:solidFill>
                  <a:srgbClr val="D63D11"/>
                </a:solidFill>
              </a:rPr>
              <a:t>vorausplanen</a:t>
            </a:r>
            <a:r>
              <a:rPr lang="de-DE" sz="2400" b="0" dirty="0"/>
              <a:t> und festlegen.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smtClean="0">
                <a:solidFill>
                  <a:srgbClr val="D63D11"/>
                </a:solidFill>
              </a:rPr>
              <a:t>Orientierung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153564" y="6457089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11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48" y="912244"/>
            <a:ext cx="8976852" cy="5945756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38" y="1578077"/>
            <a:ext cx="5539018" cy="48790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b="0" dirty="0"/>
              <a:t>Bei Skitouren im </a:t>
            </a:r>
            <a:r>
              <a:rPr lang="de-DE" sz="2400" b="0" dirty="0" smtClean="0"/>
              <a:t>vergletscherten Gelände </a:t>
            </a:r>
            <a:r>
              <a:rPr lang="de-DE" sz="2400" b="0" dirty="0"/>
              <a:t>stellt sich in erster </a:t>
            </a:r>
            <a:r>
              <a:rPr lang="de-DE" sz="2400" b="0" dirty="0" smtClean="0"/>
              <a:t>Linie eine grundsätzliche </a:t>
            </a:r>
            <a:r>
              <a:rPr lang="de-DE" sz="2400" b="0" dirty="0"/>
              <a:t>Frage: </a:t>
            </a:r>
            <a:r>
              <a:rPr lang="de-DE" sz="2400" dirty="0" smtClean="0">
                <a:solidFill>
                  <a:srgbClr val="D63D11"/>
                </a:solidFill>
              </a:rPr>
              <a:t>Anseilen oder </a:t>
            </a:r>
            <a:r>
              <a:rPr lang="de-DE" sz="2400" dirty="0">
                <a:solidFill>
                  <a:srgbClr val="D63D11"/>
                </a:solidFill>
              </a:rPr>
              <a:t>nicht</a:t>
            </a:r>
            <a:r>
              <a:rPr lang="de-DE" sz="2400" b="0" dirty="0" smtClean="0"/>
              <a:t>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400" b="0" dirty="0" smtClean="0"/>
              <a:t>Diese Frage kann </a:t>
            </a:r>
            <a:r>
              <a:rPr lang="de-DE" sz="2400" b="0" dirty="0"/>
              <a:t>nicht </a:t>
            </a:r>
            <a:r>
              <a:rPr lang="de-DE" sz="2400" b="0" dirty="0" smtClean="0"/>
              <a:t>pauschal beantwortet</a:t>
            </a:r>
            <a:r>
              <a:rPr lang="de-DE" sz="2400" b="0" dirty="0"/>
              <a:t> </a:t>
            </a:r>
            <a:r>
              <a:rPr lang="de-DE" sz="2400" b="0" dirty="0" smtClean="0"/>
              <a:t>werden</a:t>
            </a:r>
            <a:r>
              <a:rPr lang="de-DE" sz="2400" b="0" dirty="0"/>
              <a:t>. Vielmehr geht es </a:t>
            </a:r>
            <a:r>
              <a:rPr lang="de-DE" sz="2400" b="0" dirty="0" smtClean="0"/>
              <a:t>darum, die </a:t>
            </a:r>
            <a:r>
              <a:rPr lang="de-DE" sz="2400" b="0" dirty="0"/>
              <a:t>erwarteten </a:t>
            </a:r>
            <a:r>
              <a:rPr lang="de-DE" sz="2400" dirty="0" smtClean="0">
                <a:solidFill>
                  <a:srgbClr val="D63D11"/>
                </a:solidFill>
              </a:rPr>
              <a:t>Gefahren abzuwägen</a:t>
            </a:r>
            <a:r>
              <a:rPr lang="de-DE" sz="2400" b="0" dirty="0" smtClean="0"/>
              <a:t>: Je </a:t>
            </a:r>
            <a:r>
              <a:rPr lang="de-DE" sz="2400" b="0" dirty="0"/>
              <a:t>nachdem, ob die </a:t>
            </a:r>
            <a:r>
              <a:rPr lang="de-DE" sz="2400" b="0" dirty="0" smtClean="0"/>
              <a:t>Gefahr eines </a:t>
            </a:r>
            <a:r>
              <a:rPr lang="de-DE" sz="2400" b="0" dirty="0"/>
              <a:t>Spaltensturzes oder </a:t>
            </a:r>
            <a:r>
              <a:rPr lang="de-DE" sz="2400" b="0" dirty="0" smtClean="0"/>
              <a:t>die einer Lawine </a:t>
            </a:r>
            <a:r>
              <a:rPr lang="de-DE" sz="2400" b="0" dirty="0"/>
              <a:t>höher ist, kann </a:t>
            </a:r>
            <a:r>
              <a:rPr lang="de-DE" sz="2400" b="0" dirty="0" smtClean="0"/>
              <a:t>eine Entscheidung für </a:t>
            </a:r>
            <a:r>
              <a:rPr lang="de-DE" sz="2400" b="0" dirty="0"/>
              <a:t>oder gegen </a:t>
            </a:r>
            <a:r>
              <a:rPr lang="de-DE" sz="2400" b="0" dirty="0" smtClean="0"/>
              <a:t>das Anseilen </a:t>
            </a:r>
            <a:r>
              <a:rPr lang="de-DE" sz="2400" b="0" dirty="0"/>
              <a:t>getroffen </a:t>
            </a:r>
            <a:r>
              <a:rPr lang="de-DE" sz="2400" b="0" dirty="0" smtClean="0"/>
              <a:t>werden.</a:t>
            </a:r>
            <a:endParaRPr lang="de-DE" sz="2400" b="0" dirty="0"/>
          </a:p>
          <a:p>
            <a:pPr marL="0" indent="0">
              <a:lnSpc>
                <a:spcPct val="100000"/>
              </a:lnSpc>
              <a:buNone/>
            </a:pPr>
            <a:endParaRPr lang="de-DE" sz="24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smtClean="0">
                <a:solidFill>
                  <a:srgbClr val="D63D11"/>
                </a:solidFill>
              </a:rPr>
              <a:t>Skihochtouren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1066479" y="6457089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Edlinger M.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93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560" y="1559233"/>
            <a:ext cx="6581440" cy="4148394"/>
          </a:xfrm>
          <a:prstGeom prst="rect">
            <a:avLst/>
          </a:prstGeom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60339" y="1270001"/>
            <a:ext cx="5435778" cy="522224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dirty="0"/>
              <a:t>Im Allgemeinen gilt jedoch: </a:t>
            </a:r>
            <a:endParaRPr lang="de-DE" sz="2400" dirty="0" smtClean="0"/>
          </a:p>
          <a:p>
            <a:pPr marL="0" indent="0">
              <a:lnSpc>
                <a:spcPct val="100000"/>
              </a:lnSpc>
              <a:buNone/>
            </a:pPr>
            <a:endParaRPr lang="de-DE" sz="2400" dirty="0" smtClean="0"/>
          </a:p>
          <a:p>
            <a:pPr>
              <a:lnSpc>
                <a:spcPct val="100000"/>
              </a:lnSpc>
            </a:pPr>
            <a:r>
              <a:rPr lang="de-DE" sz="2400" b="0" dirty="0" smtClean="0"/>
              <a:t>Wird</a:t>
            </a:r>
            <a:r>
              <a:rPr lang="de-DE" sz="2400" b="0" dirty="0"/>
              <a:t> </a:t>
            </a:r>
            <a:r>
              <a:rPr lang="de-DE" sz="2400" b="0" dirty="0" smtClean="0"/>
              <a:t>ein </a:t>
            </a:r>
            <a:r>
              <a:rPr lang="de-DE" sz="2400" b="0" dirty="0"/>
              <a:t>Gletscher betreten, ist </a:t>
            </a:r>
            <a:r>
              <a:rPr lang="de-DE" sz="2400" b="0" dirty="0" smtClean="0"/>
              <a:t>auch die </a:t>
            </a:r>
            <a:r>
              <a:rPr lang="de-DE" sz="2400" dirty="0" smtClean="0">
                <a:solidFill>
                  <a:srgbClr val="D63D11"/>
                </a:solidFill>
              </a:rPr>
              <a:t>Gletscherausrüstung</a:t>
            </a:r>
            <a:r>
              <a:rPr lang="de-DE" sz="2400" b="0" dirty="0" smtClean="0"/>
              <a:t> </a:t>
            </a:r>
            <a:r>
              <a:rPr lang="de-DE" sz="2400" b="0" dirty="0"/>
              <a:t>(</a:t>
            </a:r>
            <a:r>
              <a:rPr lang="de-DE" sz="2400" b="0" dirty="0" smtClean="0"/>
              <a:t>Seil, Gurt, erforderliche Sicherungsmittel) mitzuführen</a:t>
            </a:r>
          </a:p>
          <a:p>
            <a:pPr>
              <a:lnSpc>
                <a:spcPct val="100000"/>
              </a:lnSpc>
            </a:pPr>
            <a:endParaRPr lang="de-DE" sz="2400" b="0" dirty="0" smtClean="0"/>
          </a:p>
          <a:p>
            <a:pPr>
              <a:lnSpc>
                <a:spcPct val="100000"/>
              </a:lnSpc>
            </a:pPr>
            <a:r>
              <a:rPr lang="de-DE" sz="2400" b="0" dirty="0" smtClean="0"/>
              <a:t>Auch wenn nicht </a:t>
            </a:r>
            <a:r>
              <a:rPr lang="de-DE" sz="2400" b="0" dirty="0"/>
              <a:t>angeseilt wird, ist der </a:t>
            </a:r>
            <a:r>
              <a:rPr lang="de-DE" sz="2400" dirty="0" smtClean="0">
                <a:solidFill>
                  <a:srgbClr val="D63D11"/>
                </a:solidFill>
              </a:rPr>
              <a:t>Gurt angezogen, </a:t>
            </a:r>
            <a:r>
              <a:rPr lang="de-DE" sz="2400" b="0" dirty="0" smtClean="0"/>
              <a:t>kontrolliert und das </a:t>
            </a:r>
            <a:r>
              <a:rPr lang="de-DE" sz="2400" b="0" dirty="0"/>
              <a:t>Seil schnell griffbereit </a:t>
            </a:r>
            <a:r>
              <a:rPr lang="de-DE" sz="2400" b="0" dirty="0" smtClean="0"/>
              <a:t>im </a:t>
            </a:r>
            <a:r>
              <a:rPr lang="de-DE" sz="2400" b="0" dirty="0"/>
              <a:t>oberen Teil des </a:t>
            </a:r>
            <a:r>
              <a:rPr lang="de-DE" sz="2400" b="0" dirty="0" smtClean="0"/>
              <a:t>Rucksacks</a:t>
            </a:r>
            <a:endParaRPr lang="de-DE" sz="24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</a:t>
            </a:r>
            <a:r>
              <a:rPr lang="de-DE" dirty="0" smtClean="0"/>
              <a:t>Auf </a:t>
            </a:r>
            <a:r>
              <a:rPr lang="de-DE" dirty="0"/>
              <a:t>Tour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>
                <a:solidFill>
                  <a:srgbClr val="D63D11"/>
                </a:solidFill>
              </a:rPr>
              <a:t>Skihochtouren</a:t>
            </a:r>
          </a:p>
        </p:txBody>
      </p:sp>
      <p:sp>
        <p:nvSpPr>
          <p:cNvPr id="9" name="Rechteck 8"/>
          <p:cNvSpPr/>
          <p:nvPr/>
        </p:nvSpPr>
        <p:spPr>
          <a:xfrm>
            <a:off x="11066479" y="645708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6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131" y="2595495"/>
            <a:ext cx="4096869" cy="426250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28600" y="1292711"/>
            <a:ext cx="11658600" cy="87674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900" b="0" dirty="0" smtClean="0"/>
              <a:t>Ursprünglich </a:t>
            </a:r>
            <a:r>
              <a:rPr lang="de-DE" sz="1900" b="0" dirty="0"/>
              <a:t>aus der Fliegerei kommend </a:t>
            </a:r>
            <a:r>
              <a:rPr lang="de-DE" sz="1900" b="0" dirty="0" smtClean="0"/>
              <a:t>(englisch</a:t>
            </a:r>
            <a:r>
              <a:rPr lang="de-DE" sz="1900" b="0" dirty="0"/>
              <a:t>: Standard Operating </a:t>
            </a:r>
            <a:r>
              <a:rPr lang="de-DE" sz="1900" b="0" dirty="0" err="1" smtClean="0"/>
              <a:t>Procedures</a:t>
            </a:r>
            <a:r>
              <a:rPr lang="de-DE" sz="1900" b="0" dirty="0" smtClean="0"/>
              <a:t> </a:t>
            </a:r>
            <a:r>
              <a:rPr lang="de-DE" sz="1900" b="0" dirty="0"/>
              <a:t>- </a:t>
            </a:r>
            <a:r>
              <a:rPr lang="de-DE" sz="1900" dirty="0" smtClean="0">
                <a:solidFill>
                  <a:srgbClr val="D63D11"/>
                </a:solidFill>
              </a:rPr>
              <a:t>SOP</a:t>
            </a:r>
            <a:r>
              <a:rPr lang="de-DE" sz="1900" b="0" dirty="0" smtClean="0"/>
              <a:t>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e-DE" sz="1900" b="0" dirty="0" smtClean="0"/>
              <a:t>Im Bergsport </a:t>
            </a:r>
            <a:r>
              <a:rPr lang="de-DE" sz="1900" b="0" dirty="0"/>
              <a:t>ist der Einsatz von </a:t>
            </a:r>
            <a:r>
              <a:rPr lang="de-DE" sz="1900" dirty="0">
                <a:solidFill>
                  <a:srgbClr val="D63D11"/>
                </a:solidFill>
              </a:rPr>
              <a:t>Standardmaßnahmen</a:t>
            </a:r>
            <a:r>
              <a:rPr lang="de-DE" sz="1900" b="0" dirty="0"/>
              <a:t> eine bewährte </a:t>
            </a:r>
            <a:r>
              <a:rPr lang="de-DE" sz="1900" b="0" dirty="0" smtClean="0"/>
              <a:t>Methode zur </a:t>
            </a:r>
            <a:r>
              <a:rPr lang="de-DE" sz="1900" dirty="0">
                <a:solidFill>
                  <a:srgbClr val="D63D11"/>
                </a:solidFill>
              </a:rPr>
              <a:t>Erhöhung der </a:t>
            </a:r>
            <a:r>
              <a:rPr lang="de-DE" sz="1900" dirty="0" smtClean="0">
                <a:solidFill>
                  <a:srgbClr val="D63D11"/>
                </a:solidFill>
              </a:rPr>
              <a:t>Sicherheit</a:t>
            </a:r>
            <a:endParaRPr lang="de-DE" sz="1900" dirty="0">
              <a:solidFill>
                <a:srgbClr val="D63D11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Standardmaßnahmen - </a:t>
            </a:r>
            <a:r>
              <a:rPr lang="de-DE" dirty="0" smtClean="0">
                <a:solidFill>
                  <a:srgbClr val="D63D11"/>
                </a:solidFill>
              </a:rPr>
              <a:t>SOP </a:t>
            </a:r>
            <a:endParaRPr lang="de-DE" dirty="0">
              <a:solidFill>
                <a:srgbClr val="D63D11"/>
              </a:solidFill>
            </a:endParaRPr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 rot="16200000">
            <a:off x="2393686" y="4298686"/>
            <a:ext cx="4262504" cy="856124"/>
          </a:xfrm>
          <a:solidFill>
            <a:srgbClr val="D63D11">
              <a:alpha val="65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de-DE" sz="2200" dirty="0" smtClean="0"/>
              <a:t>Standardmaßnahme</a:t>
            </a:r>
          </a:p>
          <a:p>
            <a:pPr marL="0" indent="0" algn="ctr">
              <a:buNone/>
            </a:pPr>
            <a:r>
              <a:rPr lang="de-DE" sz="2200" dirty="0" smtClean="0"/>
              <a:t>Tourenplanung</a:t>
            </a:r>
            <a:endParaRPr lang="de-DE" sz="2200" dirty="0"/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 rot="16200000">
            <a:off x="5559626" y="4322494"/>
            <a:ext cx="4262505" cy="808506"/>
          </a:xfrm>
          <a:solidFill>
            <a:srgbClr val="D63D11">
              <a:alpha val="65000"/>
            </a:srgb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de-DE" sz="2200" smtClean="0"/>
              <a:t>Standardmaßnahmen</a:t>
            </a:r>
            <a:endParaRPr lang="de-DE" sz="2200"/>
          </a:p>
          <a:p>
            <a:pPr marL="0" indent="0" algn="ctr">
              <a:buNone/>
            </a:pPr>
            <a:r>
              <a:rPr lang="de-DE" sz="2200" dirty="0" smtClean="0"/>
              <a:t>Auf Tour</a:t>
            </a:r>
            <a:endParaRPr lang="de-DE" sz="2200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5496"/>
            <a:ext cx="4096871" cy="4262504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953001" y="2595496"/>
            <a:ext cx="2333624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sz="2200" b="1" dirty="0">
                <a:solidFill>
                  <a:srgbClr val="D63D11"/>
                </a:solidFill>
              </a:rPr>
              <a:t>Wir unterscheiden: </a:t>
            </a:r>
          </a:p>
        </p:txBody>
      </p:sp>
      <p:sp>
        <p:nvSpPr>
          <p:cNvPr id="17" name="Rechteckiger Pfeil 16"/>
          <p:cNvSpPr/>
          <p:nvPr/>
        </p:nvSpPr>
        <p:spPr>
          <a:xfrm rot="10800000">
            <a:off x="5132150" y="3364937"/>
            <a:ext cx="788894" cy="1658160"/>
          </a:xfrm>
          <a:prstGeom prst="bentArrow">
            <a:avLst/>
          </a:prstGeom>
          <a:solidFill>
            <a:srgbClr val="D63D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Rechteckiger Pfeil 17"/>
          <p:cNvSpPr/>
          <p:nvPr/>
        </p:nvSpPr>
        <p:spPr>
          <a:xfrm rot="10800000" flipH="1">
            <a:off x="6318582" y="3364938"/>
            <a:ext cx="788894" cy="1658160"/>
          </a:xfrm>
          <a:prstGeom prst="bentArrow">
            <a:avLst/>
          </a:prstGeom>
          <a:solidFill>
            <a:srgbClr val="D63D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8071325" y="6534835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89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D63D11"/>
                </a:solidFill>
              </a:rPr>
              <a:t/>
            </a:r>
            <a:br>
              <a:rPr lang="de-DE" dirty="0" smtClean="0">
                <a:solidFill>
                  <a:srgbClr val="D63D11"/>
                </a:solidFill>
              </a:rPr>
            </a:br>
            <a:r>
              <a:rPr lang="de-DE" dirty="0" smtClean="0">
                <a:solidFill>
                  <a:srgbClr val="D63D11"/>
                </a:solidFill>
              </a:rPr>
              <a:t>Kurzfilme </a:t>
            </a:r>
            <a:r>
              <a:rPr lang="mr-IN" dirty="0" smtClean="0">
                <a:solidFill>
                  <a:srgbClr val="D63D11"/>
                </a:solidFill>
              </a:rPr>
              <a:t>–</a:t>
            </a:r>
            <a:r>
              <a:rPr lang="de-DE" dirty="0" smtClean="0">
                <a:solidFill>
                  <a:srgbClr val="D63D11"/>
                </a:solidFill>
              </a:rPr>
              <a:t> Die Standardmaßnahmen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85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847753"/>
            <a:ext cx="2933700" cy="1215178"/>
          </a:xfrm>
        </p:spPr>
      </p:pic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961065" y="2686051"/>
            <a:ext cx="6811335" cy="33732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e-AT" sz="4000" dirty="0" smtClean="0">
                <a:solidFill>
                  <a:srgbClr val="D63D11"/>
                </a:solidFill>
              </a:rPr>
              <a:t>Autoren von W3</a:t>
            </a:r>
            <a:r>
              <a:rPr lang="de-AT" b="0" dirty="0" smtClean="0">
                <a:solidFill>
                  <a:srgbClr val="D63D11"/>
                </a:solidFill>
              </a:rPr>
              <a:t>:</a:t>
            </a:r>
            <a:endParaRPr lang="de-AT" b="0" dirty="0"/>
          </a:p>
          <a:p>
            <a:pPr>
              <a:buFont typeface="Wingdings" charset="2"/>
              <a:buChar char="§"/>
            </a:pPr>
            <a:r>
              <a:rPr lang="de-AT" b="0" dirty="0"/>
              <a:t>Martin Edlinger </a:t>
            </a:r>
            <a:r>
              <a:rPr lang="de-AT" sz="2200" b="0" dirty="0"/>
              <a:t>- 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Bernd Zenke </a:t>
            </a:r>
            <a:r>
              <a:rPr lang="de-AT" sz="2200" b="0" dirty="0"/>
              <a:t>– Lawinenwarner LWD Bayern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Arno </a:t>
            </a:r>
            <a:r>
              <a:rPr lang="de-AT" b="0" dirty="0" err="1"/>
              <a:t>Studeregger</a:t>
            </a:r>
            <a:r>
              <a:rPr lang="de-AT" sz="2200" b="0" dirty="0"/>
              <a:t> – Lawinenwarner LWD </a:t>
            </a:r>
            <a:r>
              <a:rPr lang="de-AT" sz="2200" b="0" dirty="0" err="1"/>
              <a:t>Stmk</a:t>
            </a:r>
            <a:r>
              <a:rPr lang="de-AT" sz="2200" b="0" dirty="0"/>
              <a:t>/NÖ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Marcellus </a:t>
            </a:r>
            <a:r>
              <a:rPr lang="de-AT" b="0" dirty="0" err="1"/>
              <a:t>Schreilechner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200" b="0" dirty="0"/>
              <a:t>Berg- und </a:t>
            </a:r>
            <a:r>
              <a:rPr lang="de-AT" sz="2200" b="0" dirty="0" smtClean="0"/>
              <a:t>Skiführer, Alpinsachverständiger</a:t>
            </a:r>
            <a:endParaRPr lang="de-AT" sz="2200" b="0" dirty="0"/>
          </a:p>
          <a:p>
            <a:pPr>
              <a:buFont typeface="Wingdings" charset="2"/>
              <a:buChar char="§"/>
            </a:pPr>
            <a:r>
              <a:rPr lang="de-AT" b="0" dirty="0"/>
              <a:t>Dr. Christoph Mitterer </a:t>
            </a:r>
            <a:r>
              <a:rPr lang="de-AT" sz="2000" b="0" dirty="0"/>
              <a:t>– Wissenschaftler UNI Innsbruck </a:t>
            </a:r>
            <a:endParaRPr lang="de-AT" sz="2000" b="0" dirty="0" smtClean="0"/>
          </a:p>
          <a:p>
            <a:pPr>
              <a:buFont typeface="Wingdings" charset="2"/>
              <a:buChar char="§"/>
            </a:pPr>
            <a:r>
              <a:rPr lang="de-AT" b="0" dirty="0" smtClean="0"/>
              <a:t>Dr</a:t>
            </a:r>
            <a:r>
              <a:rPr lang="de-AT" b="0" dirty="0"/>
              <a:t>. Renate Renner </a:t>
            </a:r>
            <a:r>
              <a:rPr lang="de-AT" sz="2000" b="0" dirty="0"/>
              <a:t>– Wissenschaftler UNI Graz (u.a. Risikokommunikation)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Frans van der Kallen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 und  </a:t>
            </a:r>
            <a:r>
              <a:rPr lang="de-AT" sz="2000" b="0" dirty="0"/>
              <a:t>Facharzt für Psychiatrie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Dr. Helmuth </a:t>
            </a:r>
            <a:r>
              <a:rPr lang="de-AT" b="0" dirty="0" err="1"/>
              <a:t>Preslmaier</a:t>
            </a:r>
            <a:r>
              <a:rPr lang="de-AT" b="0" dirty="0"/>
              <a:t> </a:t>
            </a:r>
            <a:r>
              <a:rPr lang="de-AT" sz="2000" b="0" dirty="0"/>
              <a:t>– </a:t>
            </a:r>
            <a:r>
              <a:rPr lang="de-AT" sz="2000" b="0" dirty="0" smtClean="0"/>
              <a:t>Instruktor Skihochtouren</a:t>
            </a:r>
            <a:endParaRPr lang="de-AT" sz="2000" b="0" dirty="0"/>
          </a:p>
          <a:p>
            <a:pPr>
              <a:buFont typeface="Wingdings" charset="2"/>
              <a:buChar char="§"/>
            </a:pPr>
            <a:r>
              <a:rPr lang="de-AT" b="0" dirty="0" smtClean="0"/>
              <a:t>Gregor Krenn </a:t>
            </a:r>
            <a:r>
              <a:rPr lang="de-AT" sz="2000" b="0" dirty="0"/>
              <a:t>– Berg- und Skiführer, LVS Experte</a:t>
            </a:r>
          </a:p>
          <a:p>
            <a:pPr>
              <a:buFont typeface="Wingdings" charset="2"/>
              <a:buChar char="§"/>
            </a:pPr>
            <a:r>
              <a:rPr lang="de-AT" b="0" dirty="0"/>
              <a:t>Mag. Peter </a:t>
            </a:r>
            <a:r>
              <a:rPr lang="de-AT" b="0" dirty="0" smtClean="0"/>
              <a:t>Gebetsberger </a:t>
            </a:r>
            <a:r>
              <a:rPr lang="de-AT" sz="2000" b="0" dirty="0"/>
              <a:t>- Berg- und </a:t>
            </a:r>
            <a:r>
              <a:rPr lang="de-AT" sz="2000" b="0" dirty="0" smtClean="0"/>
              <a:t>Skiführer</a:t>
            </a:r>
          </a:p>
          <a:p>
            <a:pPr>
              <a:buFont typeface="Wingdings" charset="2"/>
              <a:buChar char="§"/>
            </a:pPr>
            <a:r>
              <a:rPr lang="de-AT" sz="2700" b="0" dirty="0" smtClean="0"/>
              <a:t>Dr. Bernd </a:t>
            </a:r>
            <a:r>
              <a:rPr lang="de-AT" sz="2700" b="0" dirty="0" err="1" smtClean="0"/>
              <a:t>Heschl</a:t>
            </a:r>
            <a:r>
              <a:rPr lang="de-AT" sz="2700" b="0" dirty="0" smtClean="0"/>
              <a:t> </a:t>
            </a:r>
            <a:r>
              <a:rPr lang="de-AT" sz="2000" b="0" dirty="0" smtClean="0"/>
              <a:t>- Alpinmediziner</a:t>
            </a:r>
            <a:endParaRPr lang="de-AT" sz="2000" b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7772400" y="4315614"/>
            <a:ext cx="2933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b="1" dirty="0" smtClean="0">
                <a:solidFill>
                  <a:srgbClr val="D63D11"/>
                </a:solidFill>
              </a:rPr>
              <a:t>Gefördert vom Bundesministerium für Landesverteidigung und Sport </a:t>
            </a:r>
            <a:r>
              <a:rPr lang="de-AT" sz="1400" dirty="0" smtClean="0">
                <a:solidFill>
                  <a:srgbClr val="D63D11"/>
                </a:solidFill>
              </a:rPr>
              <a:t> </a:t>
            </a:r>
            <a:endParaRPr lang="de-DE" sz="14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038" y="1406894"/>
            <a:ext cx="2380561" cy="14469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008039" y="2853821"/>
            <a:ext cx="23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smtClean="0">
                <a:solidFill>
                  <a:schemeClr val="bg1"/>
                </a:solidFill>
              </a:rPr>
              <a:t>www.naturfreunde.at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72401" y="6252953"/>
            <a:ext cx="29336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Grafiken und Fotos sind urheberrechtlich geschützt und  dürfen nur in Verbindung dieses </a:t>
            </a:r>
            <a:r>
              <a:rPr lang="de-DE" sz="800" i="1" dirty="0">
                <a:solidFill>
                  <a:schemeClr val="bg1"/>
                </a:solidFill>
                <a:latin typeface="TitilliumWeb" charset="0"/>
              </a:rPr>
              <a:t>Vortrages verwendet werden. ©  </a:t>
            </a:r>
            <a:r>
              <a:rPr lang="de-DE" sz="800" i="1" dirty="0" smtClean="0">
                <a:solidFill>
                  <a:schemeClr val="bg1"/>
                </a:solidFill>
                <a:latin typeface="TitilliumWeb" charset="0"/>
              </a:rPr>
              <a:t>NFÖ</a:t>
            </a:r>
            <a:endParaRPr lang="de-DE" sz="800" i="1" dirty="0">
              <a:solidFill>
                <a:schemeClr val="bg1"/>
              </a:solidFill>
              <a:latin typeface="TitilliumWe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60342" y="1270001"/>
            <a:ext cx="11831658" cy="69214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2200" b="0" dirty="0"/>
              <a:t>Damit die Tourenplanung zu </a:t>
            </a:r>
            <a:r>
              <a:rPr lang="de-DE" sz="2200" dirty="0">
                <a:solidFill>
                  <a:srgbClr val="D63D11"/>
                </a:solidFill>
              </a:rPr>
              <a:t>fundierten Entscheidungen</a:t>
            </a:r>
            <a:r>
              <a:rPr lang="de-DE" sz="2200" b="0" dirty="0"/>
              <a:t> </a:t>
            </a:r>
            <a:r>
              <a:rPr lang="de-DE" sz="2200" b="0" dirty="0" smtClean="0"/>
              <a:t>führt, </a:t>
            </a:r>
            <a:r>
              <a:rPr lang="de-DE" sz="2200" b="0" dirty="0"/>
              <a:t>empfiehlt sich ein </a:t>
            </a:r>
            <a:r>
              <a:rPr lang="de-DE" sz="2200" b="0" dirty="0" smtClean="0"/>
              <a:t>strukturiertes Vorgehen </a:t>
            </a:r>
            <a:r>
              <a:rPr lang="de-DE" sz="2200" b="0" dirty="0"/>
              <a:t>in Einzelschritten. Ein Planungsformular kann dabei hilfreich sein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SOP/Planungsphasen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41341" y="3857624"/>
            <a:ext cx="38116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Grobplanung </a:t>
            </a:r>
            <a:r>
              <a:rPr lang="de-DE" b="1" dirty="0" smtClean="0"/>
              <a:t>– </a:t>
            </a:r>
            <a:r>
              <a:rPr lang="de-DE" b="1" dirty="0" smtClean="0">
                <a:solidFill>
                  <a:srgbClr val="D63D11"/>
                </a:solidFill>
              </a:rPr>
              <a:t>erste </a:t>
            </a:r>
            <a:r>
              <a:rPr lang="de-DE" b="1" dirty="0">
                <a:solidFill>
                  <a:srgbClr val="D63D11"/>
                </a:solidFill>
              </a:rPr>
              <a:t>Planungsphase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Evtl. lange vor Antritt </a:t>
            </a:r>
            <a:r>
              <a:rPr lang="de-DE" dirty="0"/>
              <a:t>der Tour </a:t>
            </a:r>
            <a:endParaRPr lang="de-DE" dirty="0" smtClean="0"/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Fokus: Routenstudium</a:t>
            </a:r>
            <a:r>
              <a:rPr lang="de-DE" dirty="0"/>
              <a:t>, </a:t>
            </a:r>
            <a:r>
              <a:rPr lang="de-DE" dirty="0" smtClean="0"/>
              <a:t>Alternativziele, Schlüsselstellen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Bin ich und die Teilnehmer der </a:t>
            </a:r>
            <a:r>
              <a:rPr lang="de-DE" dirty="0"/>
              <a:t>Tour gewachsen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Grundlagen: Karten, Führer, Tourenbeschreibungen, Onlineportale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4714875" y="3857624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Feinplanung </a:t>
            </a:r>
            <a:r>
              <a:rPr lang="de-DE" b="1" dirty="0" smtClean="0"/>
              <a:t>– </a:t>
            </a:r>
            <a:r>
              <a:rPr lang="de-DE" b="1" dirty="0" smtClean="0">
                <a:solidFill>
                  <a:srgbClr val="D63D11"/>
                </a:solidFill>
              </a:rPr>
              <a:t>Tourenplanung</a:t>
            </a:r>
            <a:r>
              <a:rPr lang="de-DE" b="1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Üblicherweise am Tag </a:t>
            </a:r>
            <a:r>
              <a:rPr lang="de-DE" dirty="0"/>
              <a:t>vor der </a:t>
            </a:r>
            <a:r>
              <a:rPr lang="de-DE" dirty="0" smtClean="0"/>
              <a:t>Tour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Sämtliche</a:t>
            </a:r>
            <a:r>
              <a:rPr lang="de-DE" dirty="0"/>
              <a:t> </a:t>
            </a:r>
            <a:r>
              <a:rPr lang="de-DE" dirty="0" smtClean="0"/>
              <a:t>verfügbaren </a:t>
            </a:r>
            <a:r>
              <a:rPr lang="de-DE" dirty="0"/>
              <a:t>und </a:t>
            </a:r>
            <a:r>
              <a:rPr lang="de-DE" dirty="0" smtClean="0"/>
              <a:t>brauchbaren Informationen </a:t>
            </a:r>
            <a:r>
              <a:rPr lang="de-DE" dirty="0"/>
              <a:t>von </a:t>
            </a:r>
            <a:r>
              <a:rPr lang="de-DE" dirty="0" smtClean="0"/>
              <a:t>Wetter, Schnee </a:t>
            </a:r>
            <a:r>
              <a:rPr lang="de-DE" dirty="0"/>
              <a:t>und </a:t>
            </a:r>
            <a:r>
              <a:rPr lang="de-DE" dirty="0" smtClean="0"/>
              <a:t>Lawine bis hin zur </a:t>
            </a:r>
            <a:r>
              <a:rPr lang="de-DE" dirty="0"/>
              <a:t>Tourengruppe </a:t>
            </a:r>
            <a:r>
              <a:rPr lang="de-DE" dirty="0" smtClean="0"/>
              <a:t>sammeln</a:t>
            </a:r>
          </a:p>
          <a:p>
            <a:pPr marL="285750" indent="-285750">
              <a:buFont typeface="Arial" charset="0"/>
              <a:buChar char="•"/>
            </a:pPr>
            <a:r>
              <a:rPr lang="de-DE" dirty="0" smtClean="0"/>
              <a:t>Grundlage: LLB, Wetterberichte, </a:t>
            </a:r>
            <a:r>
              <a:rPr lang="de-DE" dirty="0"/>
              <a:t>Karten, Führer, a</a:t>
            </a:r>
            <a:r>
              <a:rPr lang="de-DE" dirty="0" smtClean="0"/>
              <a:t>ktuelle Beschreibungen</a:t>
            </a:r>
            <a:endParaRPr lang="de-DE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4552950" y="3733800"/>
            <a:ext cx="0" cy="2709147"/>
          </a:xfrm>
          <a:prstGeom prst="line">
            <a:avLst/>
          </a:prstGeom>
          <a:ln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8620125" y="3733800"/>
            <a:ext cx="0" cy="2709147"/>
          </a:xfrm>
          <a:prstGeom prst="line">
            <a:avLst/>
          </a:prstGeom>
          <a:ln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nhaltsplatzhalter 19"/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564" y="2009775"/>
            <a:ext cx="9884649" cy="1515921"/>
          </a:xfr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175" y="3857623"/>
            <a:ext cx="1842630" cy="25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25"/>
          <a:stretch/>
        </p:blipFill>
        <p:spPr>
          <a:xfrm>
            <a:off x="7907349" y="890842"/>
            <a:ext cx="4284652" cy="5967158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342" y="1270001"/>
            <a:ext cx="2925783" cy="5222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Verhältnisse</a:t>
            </a:r>
          </a:p>
          <a:p>
            <a:r>
              <a:rPr lang="de-DE" sz="2200" b="0" dirty="0" smtClean="0"/>
              <a:t>Lawinenlagebericht</a:t>
            </a:r>
          </a:p>
          <a:p>
            <a:pPr>
              <a:lnSpc>
                <a:spcPct val="100000"/>
              </a:lnSpc>
            </a:pPr>
            <a:r>
              <a:rPr lang="de-DE" sz="2200" b="0" dirty="0" smtClean="0"/>
              <a:t>Verhältnisse in einer Region</a:t>
            </a:r>
          </a:p>
          <a:p>
            <a:r>
              <a:rPr lang="de-DE" sz="2200" b="0" dirty="0" smtClean="0"/>
              <a:t>Gefahrenstellen</a:t>
            </a:r>
          </a:p>
          <a:p>
            <a:r>
              <a:rPr lang="de-DE" sz="2200" b="0" dirty="0" smtClean="0"/>
              <a:t>Kritische Hangexpositionen</a:t>
            </a:r>
          </a:p>
          <a:p>
            <a:r>
              <a:rPr lang="de-DE" sz="2200" b="0" dirty="0" smtClean="0"/>
              <a:t>Kritische Höhenlagen</a:t>
            </a:r>
          </a:p>
          <a:p>
            <a:r>
              <a:rPr lang="de-DE" sz="2200" b="0" dirty="0" smtClean="0"/>
              <a:t>Schneedeckenaufbau </a:t>
            </a:r>
          </a:p>
          <a:p>
            <a:r>
              <a:rPr lang="de-DE" sz="2200" b="0" dirty="0" smtClean="0"/>
              <a:t>Wetterprognose</a:t>
            </a:r>
            <a:endParaRPr lang="de-DE" sz="2200" b="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3445437" y="1270001"/>
            <a:ext cx="2907738" cy="5222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Gelände</a:t>
            </a:r>
          </a:p>
          <a:p>
            <a:r>
              <a:rPr lang="de-DE" sz="2200" b="0" dirty="0" smtClean="0"/>
              <a:t>Literatur</a:t>
            </a:r>
          </a:p>
          <a:p>
            <a:pPr>
              <a:lnSpc>
                <a:spcPct val="100000"/>
              </a:lnSpc>
            </a:pPr>
            <a:r>
              <a:rPr lang="de-DE" sz="2200" b="0" dirty="0" smtClean="0"/>
              <a:t>Topograph. Karte</a:t>
            </a:r>
          </a:p>
          <a:p>
            <a:r>
              <a:rPr lang="de-DE" sz="2200" b="0" dirty="0" smtClean="0"/>
              <a:t>Internet </a:t>
            </a:r>
          </a:p>
          <a:p>
            <a:r>
              <a:rPr lang="de-DE" sz="2200" b="0" dirty="0" smtClean="0"/>
              <a:t>Informationen über Steilheit</a:t>
            </a:r>
            <a:r>
              <a:rPr lang="de-DE" sz="2200" b="0" dirty="0"/>
              <a:t>, Exposition, </a:t>
            </a:r>
            <a:r>
              <a:rPr lang="de-DE" sz="2200" b="0" dirty="0" smtClean="0"/>
              <a:t>Höhenlage</a:t>
            </a:r>
          </a:p>
          <a:p>
            <a:r>
              <a:rPr lang="de-DE" sz="2200" b="0" dirty="0" smtClean="0"/>
              <a:t>Infos </a:t>
            </a:r>
            <a:r>
              <a:rPr lang="de-DE" sz="2200" b="0" dirty="0"/>
              <a:t>von Gebietskennern (</a:t>
            </a:r>
            <a:r>
              <a:rPr lang="de-DE" sz="2200" b="0" dirty="0" smtClean="0"/>
              <a:t>z.B. Hüttenwirten)</a:t>
            </a:r>
            <a:endParaRPr lang="de-DE" sz="2200" b="0" dirty="0"/>
          </a:p>
        </p:txBody>
      </p:sp>
      <p:sp>
        <p:nvSpPr>
          <p:cNvPr id="4" name="Inhaltsplatzhalter 3"/>
          <p:cNvSpPr>
            <a:spLocks noGrp="1"/>
          </p:cNvSpPr>
          <p:nvPr>
            <p:ph idx="11"/>
          </p:nvPr>
        </p:nvSpPr>
        <p:spPr>
          <a:xfrm>
            <a:off x="6454332" y="1270000"/>
            <a:ext cx="3099243" cy="54736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smtClean="0"/>
              <a:t>Mensch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Wer </a:t>
            </a:r>
            <a:r>
              <a:rPr lang="de-DE" sz="2200" b="0" dirty="0"/>
              <a:t>geht mit</a:t>
            </a:r>
            <a:r>
              <a:rPr lang="de-DE" sz="2200" b="0" dirty="0" smtClean="0"/>
              <a:t>?</a:t>
            </a:r>
            <a:endParaRPr lang="de-DE" sz="2200" b="0" dirty="0"/>
          </a:p>
          <a:p>
            <a:pPr>
              <a:lnSpc>
                <a:spcPct val="110000"/>
              </a:lnSpc>
            </a:pPr>
            <a:r>
              <a:rPr lang="de-DE" sz="2200" b="0" dirty="0" smtClean="0"/>
              <a:t>Teilnehmer der Tour gewachsen?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Gruppengröße </a:t>
            </a:r>
            <a:r>
              <a:rPr lang="de-DE" sz="2200" b="0" dirty="0"/>
              <a:t>der Tour </a:t>
            </a:r>
            <a:r>
              <a:rPr lang="de-DE" sz="2200" b="0" dirty="0" smtClean="0"/>
              <a:t>angepasst?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Erwartungshaltung </a:t>
            </a:r>
            <a:r>
              <a:rPr lang="de-DE" sz="2200" b="0" dirty="0"/>
              <a:t>und Risikobereitschaft der </a:t>
            </a:r>
            <a:r>
              <a:rPr lang="de-DE" sz="2200" b="0" dirty="0" smtClean="0"/>
              <a:t>Teilnehmer?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Ist die erforderliche Notfall-Ausrüstung </a:t>
            </a:r>
            <a:r>
              <a:rPr lang="de-DE" sz="2200" b="0" dirty="0"/>
              <a:t>dabei </a:t>
            </a:r>
            <a:r>
              <a:rPr lang="de-DE" sz="2200" b="0" dirty="0" smtClean="0"/>
              <a:t>und kann diese </a:t>
            </a:r>
            <a:r>
              <a:rPr lang="de-DE" sz="2200" b="0" dirty="0"/>
              <a:t>auch </a:t>
            </a:r>
            <a:r>
              <a:rPr lang="de-DE" sz="2200" b="0" dirty="0" smtClean="0"/>
              <a:t>angewandt werden?</a:t>
            </a:r>
            <a:endParaRPr lang="de-DE" sz="2200" b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SOP/Planung - </a:t>
            </a:r>
            <a:r>
              <a:rPr lang="de-DE" dirty="0" smtClean="0">
                <a:solidFill>
                  <a:srgbClr val="D63D11"/>
                </a:solidFill>
              </a:rPr>
              <a:t>Informationen</a:t>
            </a:r>
            <a:r>
              <a:rPr lang="de-DE" dirty="0" smtClean="0"/>
              <a:t> sammeln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11066479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3286125" y="1270001"/>
            <a:ext cx="0" cy="5006974"/>
          </a:xfrm>
          <a:prstGeom prst="line">
            <a:avLst/>
          </a:prstGeom>
          <a:ln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6276975" y="1270001"/>
            <a:ext cx="0" cy="5006974"/>
          </a:xfrm>
          <a:prstGeom prst="line">
            <a:avLst/>
          </a:prstGeom>
          <a:ln>
            <a:solidFill>
              <a:srgbClr val="002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dirty="0">
                <a:solidFill>
                  <a:srgbClr val="D63D11"/>
                </a:solidFill>
              </a:rPr>
              <a:t>Lawinengefahr</a:t>
            </a:r>
            <a:r>
              <a:rPr lang="de-DE" sz="2200" b="0" dirty="0"/>
              <a:t> – Teilbereiche im Gelände, die aufgrund </a:t>
            </a:r>
            <a:r>
              <a:rPr lang="de-DE" sz="2200" b="0" dirty="0" smtClean="0"/>
              <a:t>der Angaben </a:t>
            </a:r>
            <a:r>
              <a:rPr lang="de-DE" sz="2200" b="0" dirty="0"/>
              <a:t>im LLB als kritisch ausgewiesen </a:t>
            </a:r>
            <a:r>
              <a:rPr lang="de-DE" sz="2200" b="0" dirty="0" smtClean="0"/>
              <a:t>sind</a:t>
            </a:r>
          </a:p>
          <a:p>
            <a:endParaRPr lang="de-DE" sz="2200" b="0" dirty="0"/>
          </a:p>
          <a:p>
            <a:r>
              <a:rPr lang="de-DE" sz="2200" dirty="0" smtClean="0">
                <a:solidFill>
                  <a:srgbClr val="D63D11"/>
                </a:solidFill>
              </a:rPr>
              <a:t>Absturzgefahr</a:t>
            </a:r>
            <a:r>
              <a:rPr lang="de-DE" sz="2200" b="0" dirty="0" smtClean="0"/>
              <a:t> – Steilgelände, Vereisung</a:t>
            </a:r>
          </a:p>
          <a:p>
            <a:endParaRPr lang="de-DE" sz="2200" b="0" dirty="0"/>
          </a:p>
          <a:p>
            <a:r>
              <a:rPr lang="de-DE" sz="2200" dirty="0" smtClean="0">
                <a:solidFill>
                  <a:srgbClr val="D63D11"/>
                </a:solidFill>
              </a:rPr>
              <a:t>Orientierung</a:t>
            </a:r>
            <a:r>
              <a:rPr lang="de-DE" sz="2200" b="0" dirty="0" smtClean="0"/>
              <a:t> </a:t>
            </a:r>
            <a:r>
              <a:rPr lang="de-DE" sz="2200" b="0" dirty="0"/>
              <a:t>- Bereiche, </a:t>
            </a:r>
            <a:r>
              <a:rPr lang="de-DE" sz="2200" b="0" dirty="0" smtClean="0"/>
              <a:t>die bei schlechter Sicht Orientierungsprobleme verursachen</a:t>
            </a:r>
          </a:p>
          <a:p>
            <a:endParaRPr lang="de-DE" sz="2200" b="0" dirty="0"/>
          </a:p>
          <a:p>
            <a:r>
              <a:rPr lang="de-DE" sz="2200" dirty="0">
                <a:solidFill>
                  <a:srgbClr val="D63D11"/>
                </a:solidFill>
              </a:rPr>
              <a:t>T</a:t>
            </a:r>
            <a:r>
              <a:rPr lang="de-DE" sz="2200" dirty="0" smtClean="0">
                <a:solidFill>
                  <a:srgbClr val="D63D11"/>
                </a:solidFill>
              </a:rPr>
              <a:t>echnische </a:t>
            </a:r>
            <a:r>
              <a:rPr lang="de-DE" sz="2200" dirty="0">
                <a:solidFill>
                  <a:srgbClr val="D63D11"/>
                </a:solidFill>
              </a:rPr>
              <a:t>Schwierigkeiten</a:t>
            </a:r>
            <a:r>
              <a:rPr lang="de-DE" sz="2200" b="0" dirty="0"/>
              <a:t> – Passagen </a:t>
            </a:r>
            <a:r>
              <a:rPr lang="de-DE" sz="2200" b="0" dirty="0" smtClean="0"/>
              <a:t>wie </a:t>
            </a:r>
            <a:r>
              <a:rPr lang="de-DE" sz="2200" b="0" dirty="0"/>
              <a:t>etwa </a:t>
            </a:r>
            <a:r>
              <a:rPr lang="de-DE" sz="2200" b="0" dirty="0" smtClean="0"/>
              <a:t>eine </a:t>
            </a:r>
            <a:r>
              <a:rPr lang="de-DE" sz="2200" b="0" dirty="0"/>
              <a:t>Kletterpassage vom </a:t>
            </a:r>
            <a:r>
              <a:rPr lang="de-DE" sz="2200" b="0" dirty="0" err="1" smtClean="0"/>
              <a:t>Skidepot</a:t>
            </a:r>
            <a:r>
              <a:rPr lang="de-DE" sz="2200" b="0" dirty="0"/>
              <a:t> </a:t>
            </a:r>
            <a:r>
              <a:rPr lang="de-DE" sz="2200" b="0" dirty="0" smtClean="0"/>
              <a:t>zum Gipfel</a:t>
            </a:r>
            <a:endParaRPr lang="de-DE" sz="2200" b="0" dirty="0"/>
          </a:p>
          <a:p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788" y="1555638"/>
            <a:ext cx="5403850" cy="4651599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SOP/Planung - </a:t>
            </a:r>
            <a:r>
              <a:rPr lang="de-DE" dirty="0" smtClean="0">
                <a:solidFill>
                  <a:srgbClr val="D63D11"/>
                </a:solidFill>
              </a:rPr>
              <a:t>Schlüsselstellen</a:t>
            </a:r>
            <a:r>
              <a:rPr lang="de-DE" dirty="0" smtClean="0"/>
              <a:t> </a:t>
            </a:r>
            <a:r>
              <a:rPr lang="de-DE" dirty="0"/>
              <a:t>finden </a:t>
            </a:r>
            <a:r>
              <a:rPr lang="de-DE" dirty="0" smtClean="0"/>
              <a:t>u. beurteilen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1089127" y="6207237"/>
            <a:ext cx="7681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Black </a:t>
            </a:r>
            <a:r>
              <a:rPr lang="de-DE" sz="800" i="1" dirty="0" err="1" smtClean="0">
                <a:latin typeface="TitilliumWeb" charset="0"/>
              </a:rPr>
              <a:t>Crows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30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587" y="890836"/>
            <a:ext cx="6404413" cy="5967164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200" b="0" dirty="0"/>
              <a:t>Was machen wir, wenn die Verhältnisse </a:t>
            </a:r>
            <a:r>
              <a:rPr lang="de-DE" sz="2200" b="0" dirty="0" smtClean="0"/>
              <a:t>oder Teilnehmer von der Planung </a:t>
            </a:r>
            <a:r>
              <a:rPr lang="de-DE" sz="2200" dirty="0" smtClean="0">
                <a:solidFill>
                  <a:srgbClr val="D63D11"/>
                </a:solidFill>
              </a:rPr>
              <a:t>abweichen</a:t>
            </a:r>
            <a:r>
              <a:rPr lang="de-DE" sz="2200" b="0" dirty="0" smtClean="0"/>
              <a:t>?</a:t>
            </a:r>
          </a:p>
          <a:p>
            <a:endParaRPr lang="de-DE" sz="2200" b="0" dirty="0"/>
          </a:p>
          <a:p>
            <a:r>
              <a:rPr lang="de-DE" sz="2200" dirty="0">
                <a:solidFill>
                  <a:srgbClr val="D63D11"/>
                </a:solidFill>
              </a:rPr>
              <a:t>Alternativziele</a:t>
            </a:r>
            <a:r>
              <a:rPr lang="de-DE" sz="2200" b="0" dirty="0"/>
              <a:t> (z.B. einfacheren Gipfel, leichtere </a:t>
            </a:r>
            <a:r>
              <a:rPr lang="de-DE" sz="2200" b="0" dirty="0" smtClean="0"/>
              <a:t>Abfahrt)</a:t>
            </a:r>
            <a:endParaRPr lang="de-DE" sz="2200" b="0" dirty="0"/>
          </a:p>
          <a:p>
            <a:endParaRPr lang="de-DE" sz="2200" b="0" dirty="0"/>
          </a:p>
          <a:p>
            <a:r>
              <a:rPr lang="de-DE" sz="2200" b="0" dirty="0"/>
              <a:t>Umgehungsmöglichkeiten</a:t>
            </a:r>
          </a:p>
          <a:p>
            <a:endParaRPr lang="de-DE" sz="2200" b="0" dirty="0"/>
          </a:p>
          <a:p>
            <a:r>
              <a:rPr lang="de-DE" sz="2200" b="0" dirty="0" smtClean="0"/>
              <a:t>Umkehrpunkte bzw. </a:t>
            </a:r>
            <a:r>
              <a:rPr lang="de-DE" sz="2200" dirty="0" smtClean="0">
                <a:solidFill>
                  <a:srgbClr val="D63D11"/>
                </a:solidFill>
              </a:rPr>
              <a:t>Checkpoints</a:t>
            </a:r>
            <a:r>
              <a:rPr lang="de-DE" sz="2200" b="0" dirty="0" smtClean="0"/>
              <a:t> einplanen, wo «</a:t>
            </a:r>
            <a:r>
              <a:rPr lang="de-DE" sz="2200" b="0" dirty="0"/>
              <a:t>geht» oder «geht nicht» </a:t>
            </a:r>
            <a:r>
              <a:rPr lang="de-DE" sz="2200" b="0" dirty="0" smtClean="0"/>
              <a:t>entschieden wird</a:t>
            </a:r>
            <a:endParaRPr lang="de-DE" sz="2200" b="0" dirty="0"/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SOP/Planung - </a:t>
            </a:r>
            <a:r>
              <a:rPr lang="de-DE" dirty="0" smtClean="0"/>
              <a:t>Checkpoints und </a:t>
            </a:r>
            <a:r>
              <a:rPr lang="de-DE" dirty="0" smtClean="0">
                <a:solidFill>
                  <a:srgbClr val="D63D11"/>
                </a:solidFill>
              </a:rPr>
              <a:t>Alternativen</a:t>
            </a:r>
            <a:endParaRPr lang="de-DE" dirty="0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718691" y="5966774"/>
            <a:ext cx="5045501" cy="402388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800" b="0" dirty="0" smtClean="0">
                <a:solidFill>
                  <a:schemeClr val="bg1"/>
                </a:solidFill>
              </a:rPr>
              <a:t>Kein Plan A ohne </a:t>
            </a:r>
            <a:r>
              <a:rPr lang="de-DE" sz="1800" dirty="0" smtClean="0">
                <a:solidFill>
                  <a:srgbClr val="D63D11"/>
                </a:solidFill>
              </a:rPr>
              <a:t>Plan B</a:t>
            </a:r>
            <a:r>
              <a:rPr lang="de-DE" sz="1800" b="0" dirty="0" smtClean="0">
                <a:solidFill>
                  <a:schemeClr val="bg1"/>
                </a:solidFill>
              </a:rPr>
              <a:t>!</a:t>
            </a:r>
            <a:endParaRPr lang="de-DE" sz="1800" b="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41" y="5966774"/>
            <a:ext cx="358350" cy="402388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1066479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30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1" y="1533525"/>
            <a:ext cx="6164284" cy="49587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0" dirty="0" smtClean="0"/>
              <a:t>Zeitplan im Hinblick auf </a:t>
            </a:r>
            <a:r>
              <a:rPr lang="de-DE" sz="2200" dirty="0" smtClean="0">
                <a:solidFill>
                  <a:srgbClr val="D63D11"/>
                </a:solidFill>
              </a:rPr>
              <a:t>Sicherheit</a:t>
            </a:r>
          </a:p>
          <a:p>
            <a:pPr>
              <a:lnSpc>
                <a:spcPct val="100000"/>
              </a:lnSpc>
            </a:pP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/>
              <a:t>Zeitangaben aus der </a:t>
            </a:r>
            <a:r>
              <a:rPr lang="de-DE" sz="2200" dirty="0" smtClean="0">
                <a:solidFill>
                  <a:srgbClr val="D63D11"/>
                </a:solidFill>
              </a:rPr>
              <a:t>Führerliteratur</a:t>
            </a:r>
            <a:endParaRPr lang="de-DE" sz="2200" dirty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b="0" dirty="0" smtClean="0"/>
              <a:t>Zeitangaben anhand von </a:t>
            </a:r>
            <a:r>
              <a:rPr lang="de-DE" sz="2200" dirty="0" smtClean="0">
                <a:solidFill>
                  <a:srgbClr val="D63D11"/>
                </a:solidFill>
              </a:rPr>
              <a:t>Faustregeln</a:t>
            </a:r>
            <a:endParaRPr lang="de-DE" sz="2200" dirty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endParaRPr lang="de-DE" sz="2200" b="0" dirty="0"/>
          </a:p>
          <a:p>
            <a:pPr>
              <a:lnSpc>
                <a:spcPct val="100000"/>
              </a:lnSpc>
            </a:pPr>
            <a:r>
              <a:rPr lang="de-DE" sz="2200" dirty="0" smtClean="0">
                <a:solidFill>
                  <a:srgbClr val="D63D11"/>
                </a:solidFill>
              </a:rPr>
              <a:t>Variiert</a:t>
            </a:r>
            <a:r>
              <a:rPr lang="de-DE" sz="2200" b="0" dirty="0" smtClean="0"/>
              <a:t> je nach Gelände, Kondition </a:t>
            </a:r>
            <a:r>
              <a:rPr lang="de-DE" sz="2200" b="0" dirty="0"/>
              <a:t>und </a:t>
            </a:r>
            <a:r>
              <a:rPr lang="de-DE" sz="2200" b="0" dirty="0" smtClean="0"/>
              <a:t>Gruppengröße</a:t>
            </a:r>
          </a:p>
          <a:p>
            <a:pPr>
              <a:lnSpc>
                <a:spcPct val="100000"/>
              </a:lnSpc>
            </a:pPr>
            <a:endParaRPr lang="de-DE" sz="2200" b="0" dirty="0" smtClean="0"/>
          </a:p>
          <a:p>
            <a:pPr>
              <a:lnSpc>
                <a:spcPct val="100000"/>
              </a:lnSpc>
            </a:pPr>
            <a:r>
              <a:rPr lang="de-DE" sz="2200" b="0" dirty="0"/>
              <a:t>Angaben sind </a:t>
            </a:r>
            <a:r>
              <a:rPr lang="de-DE" sz="2200" b="0" dirty="0" smtClean="0"/>
              <a:t>grobe </a:t>
            </a:r>
            <a:r>
              <a:rPr lang="de-DE" sz="2200" dirty="0" smtClean="0">
                <a:solidFill>
                  <a:srgbClr val="D63D11"/>
                </a:solidFill>
              </a:rPr>
              <a:t>Richtwerte</a:t>
            </a:r>
            <a:endParaRPr lang="de-DE" sz="2200" dirty="0">
              <a:solidFill>
                <a:srgbClr val="D63D11"/>
              </a:solidFill>
            </a:endParaRPr>
          </a:p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SOP/Planung - </a:t>
            </a:r>
            <a:r>
              <a:rPr lang="de-DE" dirty="0" smtClean="0">
                <a:solidFill>
                  <a:srgbClr val="D63D11"/>
                </a:solidFill>
              </a:rPr>
              <a:t>Zeitplan</a:t>
            </a:r>
            <a:r>
              <a:rPr lang="de-DE" dirty="0" smtClean="0"/>
              <a:t> </a:t>
            </a:r>
            <a:r>
              <a:rPr lang="de-DE" dirty="0"/>
              <a:t>aufstellen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11066479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143" y="1790700"/>
            <a:ext cx="5246676" cy="41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1" y="1533525"/>
            <a:ext cx="5779202" cy="495871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2200" dirty="0"/>
              <a:t>Aufstieg:</a:t>
            </a:r>
            <a:r>
              <a:rPr lang="de-DE" sz="2200" b="0" dirty="0"/>
              <a:t> </a:t>
            </a:r>
            <a:endParaRPr lang="de-DE" sz="2200" b="0" dirty="0" smtClean="0"/>
          </a:p>
          <a:p>
            <a:pPr>
              <a:lnSpc>
                <a:spcPct val="110000"/>
              </a:lnSpc>
            </a:pPr>
            <a:r>
              <a:rPr lang="de-DE" sz="2200" b="0" dirty="0" smtClean="0"/>
              <a:t>Höhenmeter </a:t>
            </a:r>
            <a:r>
              <a:rPr lang="de-DE" sz="2200" b="0" dirty="0"/>
              <a:t>(Hm) </a:t>
            </a:r>
            <a:r>
              <a:rPr lang="de-DE" sz="2200" b="0" dirty="0" smtClean="0"/>
              <a:t>und Horizontalstrecke </a:t>
            </a:r>
            <a:r>
              <a:rPr lang="de-DE" sz="2200" b="0" dirty="0"/>
              <a:t>aus der </a:t>
            </a:r>
            <a:r>
              <a:rPr lang="de-DE" sz="2200" dirty="0">
                <a:solidFill>
                  <a:srgbClr val="D63D11"/>
                </a:solidFill>
              </a:rPr>
              <a:t>Karte</a:t>
            </a:r>
            <a:r>
              <a:rPr lang="de-DE" sz="2200" b="0" dirty="0"/>
              <a:t> </a:t>
            </a:r>
            <a:r>
              <a:rPr lang="de-DE" sz="2200" b="0" dirty="0" smtClean="0"/>
              <a:t>ausrechnen 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Vertikale </a:t>
            </a:r>
            <a:r>
              <a:rPr lang="de-DE" sz="2200" b="0" dirty="0"/>
              <a:t>Distanz </a:t>
            </a:r>
            <a:r>
              <a:rPr lang="de-DE" sz="2200" dirty="0" smtClean="0">
                <a:solidFill>
                  <a:srgbClr val="D63D11"/>
                </a:solidFill>
              </a:rPr>
              <a:t>400 </a:t>
            </a:r>
            <a:r>
              <a:rPr lang="de-DE" sz="2200" dirty="0">
                <a:solidFill>
                  <a:srgbClr val="D63D11"/>
                </a:solidFill>
              </a:rPr>
              <a:t>Hm </a:t>
            </a:r>
            <a:r>
              <a:rPr lang="de-DE" sz="2200" b="0" dirty="0"/>
              <a:t>pro </a:t>
            </a:r>
            <a:r>
              <a:rPr lang="de-DE" sz="2200" b="0" dirty="0" smtClean="0"/>
              <a:t>Stunde, horizontale </a:t>
            </a:r>
            <a:r>
              <a:rPr lang="de-DE" sz="2200" b="0" dirty="0"/>
              <a:t>Distanz </a:t>
            </a:r>
            <a:r>
              <a:rPr lang="de-DE" sz="2200" dirty="0" smtClean="0">
                <a:solidFill>
                  <a:srgbClr val="D63D11"/>
                </a:solidFill>
              </a:rPr>
              <a:t>4 </a:t>
            </a:r>
            <a:r>
              <a:rPr lang="de-DE" sz="2200" dirty="0">
                <a:solidFill>
                  <a:srgbClr val="D63D11"/>
                </a:solidFill>
              </a:rPr>
              <a:t>km </a:t>
            </a:r>
            <a:r>
              <a:rPr lang="de-DE" sz="2200" b="0" dirty="0"/>
              <a:t>pro Stunde </a:t>
            </a:r>
            <a:endParaRPr lang="de-DE" sz="2200" b="0" dirty="0" smtClean="0"/>
          </a:p>
          <a:p>
            <a:pPr>
              <a:lnSpc>
                <a:spcPct val="110000"/>
              </a:lnSpc>
            </a:pPr>
            <a:r>
              <a:rPr lang="de-DE" sz="2200" b="0" dirty="0" smtClean="0"/>
              <a:t>Beide </a:t>
            </a:r>
            <a:r>
              <a:rPr lang="de-DE" sz="2200" b="0" dirty="0"/>
              <a:t>Werte </a:t>
            </a:r>
            <a:r>
              <a:rPr lang="de-DE" sz="2200" dirty="0" smtClean="0">
                <a:solidFill>
                  <a:srgbClr val="D63D11"/>
                </a:solidFill>
              </a:rPr>
              <a:t>zusammengezählt</a:t>
            </a:r>
            <a:r>
              <a:rPr lang="de-DE" sz="2200" b="0" dirty="0" smtClean="0"/>
              <a:t> ergeben eine </a:t>
            </a:r>
            <a:r>
              <a:rPr lang="de-DE" sz="2200" b="0" dirty="0"/>
              <a:t>grobe </a:t>
            </a:r>
            <a:r>
              <a:rPr lang="de-DE" sz="2200" b="0" dirty="0" smtClean="0"/>
              <a:t>Richtzeit </a:t>
            </a:r>
          </a:p>
          <a:p>
            <a:pPr>
              <a:lnSpc>
                <a:spcPct val="110000"/>
              </a:lnSpc>
            </a:pPr>
            <a:r>
              <a:rPr lang="de-DE" sz="2200" b="0" dirty="0" smtClean="0"/>
              <a:t>Flottere </a:t>
            </a:r>
            <a:r>
              <a:rPr lang="de-DE" sz="2200" b="0" dirty="0"/>
              <a:t>Geher können vom kleineren </a:t>
            </a:r>
            <a:r>
              <a:rPr lang="de-DE" sz="2200" b="0" dirty="0" smtClean="0"/>
              <a:t>Wert mit </a:t>
            </a:r>
            <a:r>
              <a:rPr lang="de-DE" sz="2200" b="0" dirty="0"/>
              <a:t>der Hälfte </a:t>
            </a:r>
            <a:r>
              <a:rPr lang="de-DE" sz="2200" b="0" dirty="0" smtClean="0"/>
              <a:t>rechnen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2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 smtClean="0"/>
              <a:t>Abfahrt</a:t>
            </a:r>
            <a:r>
              <a:rPr lang="de-DE" sz="2200" dirty="0"/>
              <a:t>: </a:t>
            </a:r>
            <a:r>
              <a:rPr lang="de-DE" sz="2200" b="0" dirty="0"/>
              <a:t>ca. 1/3 der </a:t>
            </a:r>
            <a:r>
              <a:rPr lang="de-DE" sz="2200" b="0" dirty="0" smtClean="0"/>
              <a:t>Aufstiegszeit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200" b="0" dirty="0"/>
          </a:p>
          <a:p>
            <a:pPr marL="0" indent="0">
              <a:lnSpc>
                <a:spcPct val="110000"/>
              </a:lnSpc>
              <a:buNone/>
            </a:pPr>
            <a:r>
              <a:rPr lang="de-DE" sz="2200" b="0" dirty="0" smtClean="0"/>
              <a:t>Pausen und Schwierigkeiten einrechnen!</a:t>
            </a:r>
            <a:endParaRPr lang="de-DE" sz="2200" b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SOP/Planung - </a:t>
            </a:r>
            <a:r>
              <a:rPr lang="de-DE" dirty="0" smtClean="0">
                <a:solidFill>
                  <a:srgbClr val="D63D11"/>
                </a:solidFill>
              </a:rPr>
              <a:t>Zeitplan</a:t>
            </a:r>
            <a:r>
              <a:rPr lang="de-DE" dirty="0" smtClean="0"/>
              <a:t> aufstellen - Faustregel</a:t>
            </a:r>
            <a:endParaRPr lang="de-D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7435426" y="2047875"/>
            <a:ext cx="3710434" cy="674675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800" dirty="0">
                <a:solidFill>
                  <a:schemeClr val="bg1"/>
                </a:solidFill>
              </a:rPr>
              <a:t>Beispiel Skitour :</a:t>
            </a:r>
          </a:p>
          <a:p>
            <a:pPr marL="0" indent="0">
              <a:buNone/>
            </a:pPr>
            <a:r>
              <a:rPr lang="de-DE" sz="1800" b="0" dirty="0">
                <a:solidFill>
                  <a:schemeClr val="bg1"/>
                </a:solidFill>
              </a:rPr>
              <a:t>Vertikal: 1200 Hm, Horizontal: </a:t>
            </a:r>
            <a:r>
              <a:rPr lang="de-DE" sz="1800" b="0" dirty="0" smtClean="0">
                <a:solidFill>
                  <a:schemeClr val="bg1"/>
                </a:solidFill>
              </a:rPr>
              <a:t>4 km</a:t>
            </a:r>
            <a:endParaRPr lang="de-DE" sz="1800" b="0" dirty="0">
              <a:solidFill>
                <a:schemeClr val="bg1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5" y="2047876"/>
            <a:ext cx="358350" cy="402388"/>
          </a:xfrm>
          <a:prstGeom prst="rect">
            <a:avLst/>
          </a:prstGeom>
        </p:spPr>
      </p:pic>
      <p:sp>
        <p:nvSpPr>
          <p:cNvPr id="10" name="Inhaltsplatzhalter 5"/>
          <p:cNvSpPr txBox="1">
            <a:spLocks/>
          </p:cNvSpPr>
          <p:nvPr/>
        </p:nvSpPr>
        <p:spPr>
          <a:xfrm>
            <a:off x="7427805" y="2927114"/>
            <a:ext cx="3710434" cy="2605607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e-DE" sz="1800" b="0" dirty="0">
                <a:solidFill>
                  <a:schemeClr val="bg1"/>
                </a:solidFill>
              </a:rPr>
              <a:t>Aufstiegszeit: 1200 Hm/400= 3 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1800" b="0" dirty="0" smtClean="0">
                <a:solidFill>
                  <a:schemeClr val="bg1"/>
                </a:solidFill>
              </a:rPr>
              <a:t>Vertikale: 4 km/4= 1 </a:t>
            </a:r>
            <a:r>
              <a:rPr lang="de-DE" sz="1800" b="0" dirty="0">
                <a:solidFill>
                  <a:schemeClr val="bg1"/>
                </a:solidFill>
              </a:rPr>
              <a:t>h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1800" b="0" dirty="0" smtClean="0">
                <a:solidFill>
                  <a:schemeClr val="bg1"/>
                </a:solidFill>
              </a:rPr>
              <a:t>Horizontal + Vertikal= 4 </a:t>
            </a:r>
            <a:r>
              <a:rPr lang="de-DE" sz="1800" b="0" dirty="0">
                <a:solidFill>
                  <a:schemeClr val="bg1"/>
                </a:solidFill>
              </a:rPr>
              <a:t>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1800" b="0" dirty="0" smtClean="0">
                <a:solidFill>
                  <a:schemeClr val="bg1"/>
                </a:solidFill>
              </a:rPr>
              <a:t>Pausen</a:t>
            </a:r>
            <a:r>
              <a:rPr lang="de-DE" sz="1800" b="0" dirty="0">
                <a:solidFill>
                  <a:schemeClr val="bg1"/>
                </a:solidFill>
              </a:rPr>
              <a:t>: 2x1/4 </a:t>
            </a:r>
            <a:r>
              <a:rPr lang="de-DE" sz="1800" b="0" dirty="0" smtClean="0">
                <a:solidFill>
                  <a:schemeClr val="bg1"/>
                </a:solidFill>
              </a:rPr>
              <a:t>h = 0,5h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1800" b="0" dirty="0" smtClean="0">
                <a:solidFill>
                  <a:schemeClr val="bg1"/>
                </a:solidFill>
              </a:rPr>
              <a:t>Abfahrt</a:t>
            </a:r>
            <a:r>
              <a:rPr lang="de-DE" sz="1800" b="0" dirty="0">
                <a:solidFill>
                  <a:schemeClr val="bg1"/>
                </a:solidFill>
              </a:rPr>
              <a:t>: </a:t>
            </a:r>
            <a:r>
              <a:rPr lang="de-DE" sz="1800" b="0" dirty="0" smtClean="0">
                <a:solidFill>
                  <a:schemeClr val="bg1"/>
                </a:solidFill>
              </a:rPr>
              <a:t>ca. 1 </a:t>
            </a:r>
            <a:r>
              <a:rPr lang="de-DE" sz="1800" b="0" dirty="0">
                <a:solidFill>
                  <a:schemeClr val="bg1"/>
                </a:solidFill>
              </a:rPr>
              <a:t>h </a:t>
            </a:r>
            <a:endParaRPr lang="de-DE" sz="1800" b="0" dirty="0" smtClean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1800" dirty="0" smtClean="0">
                <a:solidFill>
                  <a:schemeClr val="bg1"/>
                </a:solidFill>
              </a:rPr>
              <a:t>Gesamtzeit</a:t>
            </a:r>
            <a:r>
              <a:rPr lang="de-DE" sz="1800" dirty="0">
                <a:solidFill>
                  <a:schemeClr val="bg1"/>
                </a:solidFill>
              </a:rPr>
              <a:t>: </a:t>
            </a:r>
            <a:r>
              <a:rPr lang="de-DE" sz="1800" dirty="0" smtClean="0">
                <a:solidFill>
                  <a:schemeClr val="bg1"/>
                </a:solidFill>
              </a:rPr>
              <a:t>ca. 5,5 </a:t>
            </a:r>
            <a:r>
              <a:rPr lang="de-DE" sz="1800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425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49" y="895349"/>
            <a:ext cx="6567851" cy="5685563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60341" y="1533525"/>
            <a:ext cx="4955895" cy="17811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200" b="0" dirty="0" smtClean="0"/>
              <a:t>Abschluss jeder </a:t>
            </a:r>
            <a:r>
              <a:rPr lang="de-DE" sz="2200" b="0" dirty="0"/>
              <a:t>Tourenplanung </a:t>
            </a:r>
            <a:r>
              <a:rPr lang="de-DE" sz="2200" b="0" dirty="0" smtClean="0"/>
              <a:t>ist die </a:t>
            </a:r>
            <a:r>
              <a:rPr lang="de-DE" sz="2200" dirty="0" smtClean="0">
                <a:solidFill>
                  <a:srgbClr val="D63D11"/>
                </a:solidFill>
              </a:rPr>
              <a:t>Kontrolle</a:t>
            </a:r>
            <a:r>
              <a:rPr lang="de-DE" sz="2200" b="0" dirty="0" smtClean="0"/>
              <a:t> der </a:t>
            </a:r>
            <a:r>
              <a:rPr lang="de-DE" sz="2200" b="0" dirty="0"/>
              <a:t>gesammelten, ausgewerteten </a:t>
            </a:r>
            <a:r>
              <a:rPr lang="de-DE" sz="2200" b="0" dirty="0" smtClean="0"/>
              <a:t>und aufgezeichneten </a:t>
            </a:r>
            <a:r>
              <a:rPr lang="de-DE" sz="2200" b="0" dirty="0"/>
              <a:t>Informationen </a:t>
            </a:r>
            <a:r>
              <a:rPr lang="de-DE" sz="2200" b="0" dirty="0" smtClean="0"/>
              <a:t>- Abwägen von </a:t>
            </a:r>
            <a:r>
              <a:rPr lang="de-DE" sz="2200" b="0" dirty="0"/>
              <a:t>Pro und </a:t>
            </a:r>
            <a:r>
              <a:rPr lang="de-DE" sz="2200" b="0" dirty="0" smtClean="0"/>
              <a:t>Contra</a:t>
            </a:r>
            <a:endParaRPr lang="de-DE" sz="2200" b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SOP/Planung - </a:t>
            </a:r>
            <a:r>
              <a:rPr lang="de-DE" dirty="0" smtClean="0"/>
              <a:t>Kontrolle </a:t>
            </a:r>
            <a:r>
              <a:rPr lang="de-DE" dirty="0"/>
              <a:t>und </a:t>
            </a:r>
            <a:r>
              <a:rPr lang="de-DE" dirty="0">
                <a:solidFill>
                  <a:srgbClr val="D63D11"/>
                </a:solidFill>
              </a:rPr>
              <a:t>Risikocheck</a:t>
            </a:r>
          </a:p>
        </p:txBody>
      </p:sp>
      <p:sp>
        <p:nvSpPr>
          <p:cNvPr id="13" name="Rechteck 12"/>
          <p:cNvSpPr/>
          <p:nvPr/>
        </p:nvSpPr>
        <p:spPr>
          <a:xfrm>
            <a:off x="11066479" y="6384519"/>
            <a:ext cx="7425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latin typeface="TitilliumWeb" charset="0"/>
              </a:rPr>
              <a:t>© </a:t>
            </a:r>
            <a:r>
              <a:rPr lang="de-DE" sz="800" i="1" dirty="0" smtClean="0">
                <a:latin typeface="TitilliumWeb" charset="0"/>
              </a:rPr>
              <a:t>NFÖ / </a:t>
            </a:r>
            <a:r>
              <a:rPr lang="de-DE" sz="800" i="1" dirty="0" err="1" smtClean="0">
                <a:latin typeface="TitilliumWeb" charset="0"/>
              </a:rPr>
              <a:t>Sojer</a:t>
            </a:r>
            <a:endParaRPr lang="de-DE" dirty="0"/>
          </a:p>
        </p:txBody>
      </p:sp>
      <p:sp>
        <p:nvSpPr>
          <p:cNvPr id="8" name="Inhaltsplatzhalter 5"/>
          <p:cNvSpPr txBox="1">
            <a:spLocks/>
          </p:cNvSpPr>
          <p:nvPr/>
        </p:nvSpPr>
        <p:spPr>
          <a:xfrm>
            <a:off x="787950" y="4120516"/>
            <a:ext cx="4213649" cy="1223009"/>
          </a:xfrm>
          <a:prstGeom prst="rect">
            <a:avLst/>
          </a:prstGeom>
          <a:solidFill>
            <a:srgbClr val="002B4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1800" b="0" dirty="0">
                <a:solidFill>
                  <a:schemeClr val="bg1"/>
                </a:solidFill>
              </a:rPr>
              <a:t>Nicht das Tourenprogramm oder die </a:t>
            </a:r>
            <a:r>
              <a:rPr lang="de-DE" sz="1800" b="0" dirty="0" smtClean="0">
                <a:solidFill>
                  <a:schemeClr val="bg1"/>
                </a:solidFill>
              </a:rPr>
              <a:t>Wünsche der Teilnehmer </a:t>
            </a:r>
            <a:r>
              <a:rPr lang="de-DE" sz="1800" b="0" dirty="0">
                <a:solidFill>
                  <a:schemeClr val="bg1"/>
                </a:solidFill>
              </a:rPr>
              <a:t>bestimmen das </a:t>
            </a:r>
            <a:r>
              <a:rPr lang="de-DE" sz="1800" b="0" dirty="0" smtClean="0">
                <a:solidFill>
                  <a:schemeClr val="bg1"/>
                </a:solidFill>
              </a:rPr>
              <a:t>Tourenziel, sondern die Lawinen- </a:t>
            </a:r>
            <a:r>
              <a:rPr lang="de-DE" sz="1800" b="0" dirty="0">
                <a:solidFill>
                  <a:schemeClr val="bg1"/>
                </a:solidFill>
              </a:rPr>
              <a:t>und Wetterverhältnisse!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120516"/>
            <a:ext cx="406950" cy="4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3-Master">
  <a:themeElements>
    <a:clrScheme name="W3">
      <a:dk1>
        <a:srgbClr val="002B40"/>
      </a:dk1>
      <a:lt1>
        <a:srgbClr val="FFFFFF"/>
      </a:lt1>
      <a:dk2>
        <a:srgbClr val="002B40"/>
      </a:dk2>
      <a:lt2>
        <a:srgbClr val="EEECE1"/>
      </a:lt2>
      <a:accent1>
        <a:srgbClr val="D624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70C0F"/>
      </a:hlink>
      <a:folHlink>
        <a:srgbClr val="C70C0F"/>
      </a:folHlink>
    </a:clrScheme>
    <a:fontScheme name="W3">
      <a:majorFont>
        <a:latin typeface="Titillium Web"/>
        <a:ea typeface=""/>
        <a:cs typeface=""/>
      </a:majorFont>
      <a:minorFont>
        <a:latin typeface="Titillium We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1293</Words>
  <Application>Microsoft Macintosh PowerPoint</Application>
  <PresentationFormat>Breitbild</PresentationFormat>
  <Paragraphs>216</Paragraphs>
  <Slides>21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Calibri</vt:lpstr>
      <vt:lpstr>Titillium Web</vt:lpstr>
      <vt:lpstr>TitilliumWeb</vt:lpstr>
      <vt:lpstr>Wingdings</vt:lpstr>
      <vt:lpstr>Arial</vt:lpstr>
      <vt:lpstr>W3-Master</vt:lpstr>
      <vt:lpstr>Standardmaßnahmen</vt:lpstr>
      <vt:lpstr>Standardmaßnahmen - SOP </vt:lpstr>
      <vt:lpstr>SOP/Planungsphasen</vt:lpstr>
      <vt:lpstr>SOP/Planung - Informationen sammeln</vt:lpstr>
      <vt:lpstr>SOP/Planung - Schlüsselstellen finden u. beurteilen</vt:lpstr>
      <vt:lpstr>SOP/Planung - Checkpoints und Alternativen</vt:lpstr>
      <vt:lpstr>SOP/Planung - Zeitplan aufstellen</vt:lpstr>
      <vt:lpstr>SOP/Planung - Zeitplan aufstellen - Faustregel</vt:lpstr>
      <vt:lpstr>SOP/Planung - Kontrolle und Risikocheck</vt:lpstr>
      <vt:lpstr>SOP/Auf Tour – LVS-Check</vt:lpstr>
      <vt:lpstr>SOP/Auf Tour – Großer/doppelter LVS-Check</vt:lpstr>
      <vt:lpstr>SOP/Auf Tour – Kleiner/einfacher LVS-Check</vt:lpstr>
      <vt:lpstr>SOP/Auf Tour – Standard Notfallausrüstung</vt:lpstr>
      <vt:lpstr>SOP/Auf Tour – Gruppengröße</vt:lpstr>
      <vt:lpstr>SOP/Auf Tour – Abstände</vt:lpstr>
      <vt:lpstr>SOP/Auf Tour – Abstände</vt:lpstr>
      <vt:lpstr>SOP/Auf Tour – Orientierung</vt:lpstr>
      <vt:lpstr>SOP/Auf Tour – Skihochtouren</vt:lpstr>
      <vt:lpstr>SOP/Auf Tour – Skihochtouren</vt:lpstr>
      <vt:lpstr> Kurzfilme – Die Standardmaßnahmen</vt:lpstr>
      <vt:lpstr>PowerPoint-Präsentation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ullin</dc:creator>
  <cp:lastModifiedBy>Martin Edlinger</cp:lastModifiedBy>
  <cp:revision>253</cp:revision>
  <cp:lastPrinted>2016-10-20T18:21:15Z</cp:lastPrinted>
  <dcterms:created xsi:type="dcterms:W3CDTF">2016-10-17T08:41:26Z</dcterms:created>
  <dcterms:modified xsi:type="dcterms:W3CDTF">2017-01-03T22:49:10Z</dcterms:modified>
</cp:coreProperties>
</file>