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tif" ContentType="image/tif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sldIdLst>
    <p:sldId id="266" r:id="rId2"/>
    <p:sldId id="288" r:id="rId3"/>
    <p:sldId id="289" r:id="rId4"/>
    <p:sldId id="290" r:id="rId5"/>
    <p:sldId id="291" r:id="rId6"/>
    <p:sldId id="292" r:id="rId7"/>
    <p:sldId id="294" r:id="rId8"/>
    <p:sldId id="295" r:id="rId9"/>
    <p:sldId id="293" r:id="rId10"/>
    <p:sldId id="296" r:id="rId11"/>
    <p:sldId id="297" r:id="rId12"/>
    <p:sldId id="298" r:id="rId13"/>
    <p:sldId id="274" r:id="rId14"/>
    <p:sldId id="28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0"/>
    <a:srgbClr val="D63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 autoAdjust="0"/>
    <p:restoredTop sz="89299"/>
  </p:normalViewPr>
  <p:slideViewPr>
    <p:cSldViewPr snapToGrid="0">
      <p:cViewPr>
        <p:scale>
          <a:sx n="71" d="100"/>
          <a:sy n="71" d="100"/>
        </p:scale>
        <p:origin x="2040" y="544"/>
      </p:cViewPr>
      <p:guideLst/>
    </p:cSldViewPr>
  </p:slideViewPr>
  <p:outlineViewPr>
    <p:cViewPr>
      <p:scale>
        <a:sx n="33" d="100"/>
        <a:sy n="33" d="100"/>
      </p:scale>
      <p:origin x="0" y="-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65FF6-0310-184A-A0A1-852871D5505B}" type="datetimeFigureOut">
              <a:rPr lang="de-DE" smtClean="0"/>
              <a:t>04.01.17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C9930-7D8A-6246-A1B1-59E7D4DCD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13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205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58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grau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750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468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200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20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07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65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1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4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85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64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930-7D8A-6246-A1B1-59E7D4DCDBB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3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3-PRAESENA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22118" y="5231661"/>
            <a:ext cx="10134601" cy="108375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722119" y="3587750"/>
            <a:ext cx="10147325" cy="1493536"/>
          </a:xfrm>
        </p:spPr>
        <p:txBody>
          <a:bodyPr anchor="t" anchorCtr="0">
            <a:noAutofit/>
          </a:bodyPr>
          <a:lstStyle>
            <a:lvl1pPr>
              <a:defRPr sz="54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118" y="1343149"/>
            <a:ext cx="1508762" cy="70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8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3-PRAESENATATIONSTITEL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2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1722118" y="5231661"/>
            <a:ext cx="10134601" cy="10837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7" name="Titel 9"/>
          <p:cNvSpPr>
            <a:spLocks noGrp="1"/>
          </p:cNvSpPr>
          <p:nvPr>
            <p:ph type="title"/>
          </p:nvPr>
        </p:nvSpPr>
        <p:spPr>
          <a:xfrm>
            <a:off x="1722119" y="3587750"/>
            <a:ext cx="10147325" cy="1493536"/>
          </a:xfrm>
        </p:spPr>
        <p:txBody>
          <a:bodyPr anchor="t" anchorCtr="0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118" y="1343149"/>
            <a:ext cx="1508762" cy="70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3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3-INHALT-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969"/>
            <a:ext cx="12192000" cy="677658"/>
          </a:xfrm>
          <a:prstGeom prst="rect">
            <a:avLst/>
          </a:prstGeom>
        </p:spPr>
      </p:pic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360341" y="344212"/>
            <a:ext cx="8661739" cy="497840"/>
          </a:xfrm>
        </p:spPr>
        <p:txBody>
          <a:bodyPr lIns="0" tIns="0" rIns="0" bIns="0" anchor="b" anchorCtr="0">
            <a:noAutofit/>
          </a:bodyPr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41" y="1270001"/>
            <a:ext cx="11509104" cy="522224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5600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3-INHALT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646707"/>
            <a:ext cx="12192000" cy="6211293"/>
          </a:xfrm>
          <a:prstGeom prst="rect">
            <a:avLst/>
          </a:prstGeom>
          <a:solidFill>
            <a:srgbClr val="002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41" y="1270001"/>
            <a:ext cx="11509104" cy="522224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969"/>
            <a:ext cx="12192000" cy="677658"/>
          </a:xfrm>
          <a:prstGeom prst="rect">
            <a:avLst/>
          </a:prstGeom>
        </p:spPr>
      </p:pic>
      <p:sp>
        <p:nvSpPr>
          <p:cNvPr id="10" name="Titel 1"/>
          <p:cNvSpPr>
            <a:spLocks noGrp="1" noChangeAspect="1"/>
          </p:cNvSpPr>
          <p:nvPr>
            <p:ph type="title"/>
          </p:nvPr>
        </p:nvSpPr>
        <p:spPr>
          <a:xfrm>
            <a:off x="360341" y="344212"/>
            <a:ext cx="8661739" cy="497840"/>
          </a:xfrm>
        </p:spPr>
        <p:txBody>
          <a:bodyPr lIns="0" tIns="0" rIns="0" bIns="0" anchor="b" anchorCtr="0">
            <a:noAutofit/>
          </a:bodyPr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0547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3-INHALT-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41" y="1270001"/>
            <a:ext cx="5403851" cy="522224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6427404" y="1270001"/>
            <a:ext cx="5403851" cy="522224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969"/>
            <a:ext cx="12192000" cy="677658"/>
          </a:xfrm>
          <a:prstGeom prst="rect">
            <a:avLst/>
          </a:prstGeom>
        </p:spPr>
      </p:pic>
      <p:sp>
        <p:nvSpPr>
          <p:cNvPr id="11" name="Titel 1"/>
          <p:cNvSpPr>
            <a:spLocks noGrp="1" noChangeAspect="1"/>
          </p:cNvSpPr>
          <p:nvPr>
            <p:ph type="title"/>
          </p:nvPr>
        </p:nvSpPr>
        <p:spPr>
          <a:xfrm>
            <a:off x="360341" y="344212"/>
            <a:ext cx="8661739" cy="497840"/>
          </a:xfrm>
        </p:spPr>
        <p:txBody>
          <a:bodyPr lIns="0" tIns="0" rIns="0" bIns="0" anchor="b" anchorCtr="0">
            <a:noAutofit/>
          </a:bodyPr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64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3-INHALT-BLAU-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646707"/>
            <a:ext cx="12192000" cy="6211293"/>
          </a:xfrm>
          <a:prstGeom prst="rect">
            <a:avLst/>
          </a:prstGeom>
          <a:solidFill>
            <a:srgbClr val="002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41" y="1270001"/>
            <a:ext cx="5473300" cy="522224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6381105" y="1270001"/>
            <a:ext cx="5473300" cy="522224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969"/>
            <a:ext cx="12192000" cy="677658"/>
          </a:xfrm>
          <a:prstGeom prst="rect">
            <a:avLst/>
          </a:prstGeom>
        </p:spPr>
      </p:pic>
      <p:sp>
        <p:nvSpPr>
          <p:cNvPr id="11" name="Titel 1"/>
          <p:cNvSpPr>
            <a:spLocks noGrp="1" noChangeAspect="1"/>
          </p:cNvSpPr>
          <p:nvPr>
            <p:ph type="title"/>
          </p:nvPr>
        </p:nvSpPr>
        <p:spPr>
          <a:xfrm>
            <a:off x="360341" y="344212"/>
            <a:ext cx="8661739" cy="497840"/>
          </a:xfrm>
        </p:spPr>
        <p:txBody>
          <a:bodyPr lIns="0" tIns="0" rIns="0" bIns="0" anchor="b" anchorCtr="0">
            <a:noAutofit/>
          </a:bodyPr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8294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3-INHALT-3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42" y="1270001"/>
            <a:ext cx="3586626" cy="522224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302687" y="1270001"/>
            <a:ext cx="3586626" cy="522224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8245032" y="1270001"/>
            <a:ext cx="3586626" cy="522224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969"/>
            <a:ext cx="12192000" cy="677658"/>
          </a:xfrm>
          <a:prstGeom prst="rect">
            <a:avLst/>
          </a:prstGeom>
        </p:spPr>
      </p:pic>
      <p:sp>
        <p:nvSpPr>
          <p:cNvPr id="12" name="Titel 1"/>
          <p:cNvSpPr>
            <a:spLocks noGrp="1" noChangeAspect="1"/>
          </p:cNvSpPr>
          <p:nvPr>
            <p:ph type="title"/>
          </p:nvPr>
        </p:nvSpPr>
        <p:spPr>
          <a:xfrm>
            <a:off x="360341" y="344212"/>
            <a:ext cx="8661739" cy="497840"/>
          </a:xfrm>
        </p:spPr>
        <p:txBody>
          <a:bodyPr lIns="0" tIns="0" rIns="0" bIns="0" anchor="b" anchorCtr="0">
            <a:noAutofit/>
          </a:bodyPr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8192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3-INHALT-BLAU-3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782320"/>
            <a:ext cx="12192000" cy="6075680"/>
          </a:xfrm>
          <a:prstGeom prst="rect">
            <a:avLst/>
          </a:prstGeom>
          <a:solidFill>
            <a:srgbClr val="002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41" y="1270001"/>
            <a:ext cx="3575051" cy="522224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4302687" y="1270001"/>
            <a:ext cx="3586626" cy="522224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1"/>
          </p:nvPr>
        </p:nvSpPr>
        <p:spPr>
          <a:xfrm>
            <a:off x="8247343" y="1270001"/>
            <a:ext cx="3586626" cy="522224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969"/>
            <a:ext cx="12192000" cy="677658"/>
          </a:xfrm>
          <a:prstGeom prst="rect">
            <a:avLst/>
          </a:prstGeom>
        </p:spPr>
      </p:pic>
      <p:sp>
        <p:nvSpPr>
          <p:cNvPr id="11" name="Titel 1"/>
          <p:cNvSpPr>
            <a:spLocks noGrp="1" noChangeAspect="1"/>
          </p:cNvSpPr>
          <p:nvPr>
            <p:ph type="title"/>
          </p:nvPr>
        </p:nvSpPr>
        <p:spPr>
          <a:xfrm>
            <a:off x="360341" y="344212"/>
            <a:ext cx="8661739" cy="497840"/>
          </a:xfrm>
        </p:spPr>
        <p:txBody>
          <a:bodyPr lIns="0" tIns="0" rIns="0" bIns="0" anchor="b" anchorCtr="0">
            <a:noAutofit/>
          </a:bodyPr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484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729478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 noChangeAspect="1"/>
          </p:cNvSpPr>
          <p:nvPr>
            <p:ph type="title"/>
          </p:nvPr>
        </p:nvSpPr>
        <p:spPr>
          <a:xfrm>
            <a:off x="360341" y="1244344"/>
            <a:ext cx="11509104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341" y="2176207"/>
            <a:ext cx="11509104" cy="4316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548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8" r:id="rId2"/>
    <p:sldLayoutId id="2147483652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2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microsoft.com/office/2007/relationships/hdphoto" Target="../media/hdphoto1.wdp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118" y="2163450"/>
            <a:ext cx="1491608" cy="69906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61" y="2164100"/>
            <a:ext cx="2801435" cy="698419"/>
          </a:xfrm>
          <a:prstGeom prst="rect">
            <a:avLst/>
          </a:prstGeom>
          <a:effectLst>
            <a:outerShdw blurRad="304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Orientierung/Kartenkunde</a:t>
            </a:r>
            <a:endParaRPr lang="de-AT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371" y="824203"/>
            <a:ext cx="1595355" cy="9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3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40" y="1270001"/>
            <a:ext cx="5570709" cy="5222240"/>
          </a:xfrm>
        </p:spPr>
        <p:txBody>
          <a:bodyPr>
            <a:normAutofit/>
          </a:bodyPr>
          <a:lstStyle/>
          <a:p>
            <a:r>
              <a:rPr lang="de-DE" sz="2000" b="0" dirty="0" smtClean="0"/>
              <a:t>Exposition </a:t>
            </a:r>
            <a:r>
              <a:rPr lang="de-DE" sz="2000" b="0" dirty="0"/>
              <a:t>gibt an, in </a:t>
            </a:r>
            <a:r>
              <a:rPr lang="de-DE" sz="2000" b="0" dirty="0" smtClean="0"/>
              <a:t>welche </a:t>
            </a:r>
            <a:r>
              <a:rPr lang="de-DE" sz="2000" dirty="0" smtClean="0">
                <a:solidFill>
                  <a:srgbClr val="D63D11"/>
                </a:solidFill>
              </a:rPr>
              <a:t>Himmelsrichtung</a:t>
            </a:r>
            <a:r>
              <a:rPr lang="de-DE" sz="2000" b="0" dirty="0" smtClean="0"/>
              <a:t> das jeweilige </a:t>
            </a:r>
            <a:r>
              <a:rPr lang="de-DE" sz="2000" b="0" dirty="0"/>
              <a:t>Gelände gerichtet </a:t>
            </a:r>
            <a:r>
              <a:rPr lang="de-DE" sz="2000" b="0" dirty="0" smtClean="0"/>
              <a:t>ist</a:t>
            </a:r>
            <a:endParaRPr lang="de-DE" sz="2000" b="0" dirty="0"/>
          </a:p>
          <a:p>
            <a:endParaRPr lang="de-DE" sz="2000" b="0" dirty="0" smtClean="0"/>
          </a:p>
          <a:p>
            <a:r>
              <a:rPr lang="de-DE" sz="2000" b="0" dirty="0" smtClean="0"/>
              <a:t>Ein Südhang </a:t>
            </a:r>
            <a:r>
              <a:rPr lang="de-DE" sz="2000" dirty="0">
                <a:solidFill>
                  <a:srgbClr val="D63D11"/>
                </a:solidFill>
              </a:rPr>
              <a:t>zeigt</a:t>
            </a:r>
            <a:r>
              <a:rPr lang="de-DE" sz="2000" b="0" dirty="0"/>
              <a:t> demnach </a:t>
            </a:r>
            <a:r>
              <a:rPr lang="de-DE" sz="2000" b="0" dirty="0" smtClean="0"/>
              <a:t>Richtung Süden</a:t>
            </a:r>
          </a:p>
          <a:p>
            <a:endParaRPr lang="de-DE" sz="2000" b="0" dirty="0" smtClean="0"/>
          </a:p>
          <a:p>
            <a:r>
              <a:rPr lang="de-DE" sz="2000" b="0" dirty="0"/>
              <a:t>N</a:t>
            </a:r>
            <a:r>
              <a:rPr lang="de-DE" sz="2000" b="0" dirty="0" smtClean="0"/>
              <a:t>icht </a:t>
            </a:r>
            <a:r>
              <a:rPr lang="de-DE" sz="2000" b="0" dirty="0"/>
              <a:t>zu verwechseln </a:t>
            </a:r>
            <a:r>
              <a:rPr lang="de-DE" sz="2000" b="0" dirty="0" smtClean="0"/>
              <a:t>mit der Windrichtung (Nordwind </a:t>
            </a:r>
            <a:r>
              <a:rPr lang="de-DE" sz="2000" dirty="0" smtClean="0">
                <a:solidFill>
                  <a:srgbClr val="D63D11"/>
                </a:solidFill>
              </a:rPr>
              <a:t>kommt</a:t>
            </a:r>
            <a:r>
              <a:rPr lang="de-DE" sz="2000" b="0" dirty="0" smtClean="0"/>
              <a:t> aus </a:t>
            </a:r>
            <a:r>
              <a:rPr lang="de-DE" sz="2000" b="0" dirty="0"/>
              <a:t>Norden</a:t>
            </a:r>
            <a:r>
              <a:rPr lang="de-DE" sz="2000" b="0" dirty="0" smtClean="0"/>
              <a:t>)</a:t>
            </a:r>
          </a:p>
          <a:p>
            <a:endParaRPr lang="de-DE" sz="2000" b="0" dirty="0" smtClean="0"/>
          </a:p>
          <a:p>
            <a:r>
              <a:rPr lang="de-DE" sz="2000" b="0" dirty="0" smtClean="0"/>
              <a:t>Erkennen der Exposition wird </a:t>
            </a:r>
            <a:r>
              <a:rPr lang="de-DE" sz="2000" b="0" dirty="0"/>
              <a:t>durch die </a:t>
            </a:r>
            <a:r>
              <a:rPr lang="de-DE" sz="2000" b="0" dirty="0" smtClean="0"/>
              <a:t>Höhenlinien </a:t>
            </a:r>
            <a:r>
              <a:rPr lang="de-DE" sz="2000" dirty="0">
                <a:solidFill>
                  <a:srgbClr val="D63D11"/>
                </a:solidFill>
              </a:rPr>
              <a:t>erleichtert</a:t>
            </a:r>
            <a:r>
              <a:rPr lang="de-DE" sz="2000" b="0" dirty="0"/>
              <a:t> </a:t>
            </a:r>
            <a:endParaRPr lang="de-DE" sz="2000" b="0" dirty="0" smtClean="0"/>
          </a:p>
          <a:p>
            <a:endParaRPr lang="de-DE" sz="2000" b="0" dirty="0" smtClean="0"/>
          </a:p>
          <a:p>
            <a:r>
              <a:rPr lang="de-DE" sz="2000" b="0" dirty="0" smtClean="0"/>
              <a:t>Die </a:t>
            </a:r>
            <a:r>
              <a:rPr lang="de-DE" sz="2000" dirty="0" smtClean="0">
                <a:solidFill>
                  <a:srgbClr val="D63D11"/>
                </a:solidFill>
              </a:rPr>
              <a:t>Beschriftung</a:t>
            </a:r>
            <a:r>
              <a:rPr lang="de-DE" sz="2000" b="0" dirty="0" smtClean="0"/>
              <a:t> der Höhenlinien auch </a:t>
            </a:r>
            <a:r>
              <a:rPr lang="de-DE" sz="2000" b="0" dirty="0"/>
              <a:t>hilfreich </a:t>
            </a:r>
            <a:r>
              <a:rPr lang="de-DE" sz="2000" b="0" dirty="0" smtClean="0"/>
              <a:t>(hangaufwärts </a:t>
            </a:r>
            <a:r>
              <a:rPr lang="de-DE" sz="2000" b="0" dirty="0"/>
              <a:t>orientiert </a:t>
            </a:r>
            <a:r>
              <a:rPr lang="de-DE" sz="2000" b="0" dirty="0" smtClean="0"/>
              <a:t>geschrieben)</a:t>
            </a:r>
            <a:endParaRPr lang="de-DE" sz="2000" b="0" dirty="0"/>
          </a:p>
          <a:p>
            <a:endParaRPr lang="de-DE" sz="20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6710938" y="1270001"/>
            <a:ext cx="5403851" cy="522224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Höhenlinie und </a:t>
            </a:r>
            <a:r>
              <a:rPr lang="de-DE" dirty="0" smtClean="0">
                <a:solidFill>
                  <a:srgbClr val="D63D11"/>
                </a:solidFill>
              </a:rPr>
              <a:t>Hangexposition</a:t>
            </a:r>
            <a:endParaRPr lang="de-DE" dirty="0">
              <a:solidFill>
                <a:srgbClr val="D63D11"/>
              </a:solidFill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1050" y="918462"/>
            <a:ext cx="6260950" cy="59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928344" y="1638847"/>
            <a:ext cx="1477926" cy="2199506"/>
          </a:xfrm>
          <a:prstGeom prst="ellipse">
            <a:avLst/>
          </a:prstGeom>
          <a:noFill/>
          <a:ln w="63500">
            <a:solidFill>
              <a:srgbClr val="D63D1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>
              <a:latin typeface="Times New Roman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902280" y="1638846"/>
            <a:ext cx="1100495" cy="42473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eaLnBrk="1" hangingPunct="1">
              <a:lnSpc>
                <a:spcPct val="120000"/>
              </a:lnSpc>
            </a:pPr>
            <a:r>
              <a:rPr lang="de-CH" altLang="de-DE" sz="1800" b="1" smtClean="0">
                <a:solidFill>
                  <a:srgbClr val="D63D11"/>
                </a:solidFill>
                <a:latin typeface="Arial" charset="0"/>
              </a:rPr>
              <a:t>W-Hang</a:t>
            </a:r>
            <a:r>
              <a:rPr lang="de-CH" altLang="de-DE" sz="1800" b="1" smtClean="0">
                <a:latin typeface="Arial" charset="0"/>
              </a:rPr>
              <a:t> </a:t>
            </a:r>
            <a:endParaRPr lang="de-CH" altLang="de-DE" sz="1800" dirty="0">
              <a:latin typeface="Arial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0405728" y="3678865"/>
            <a:ext cx="659219" cy="2996256"/>
          </a:xfrm>
          <a:prstGeom prst="ellipse">
            <a:avLst/>
          </a:prstGeom>
          <a:noFill/>
          <a:ln w="63500">
            <a:solidFill>
              <a:srgbClr val="D63D1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9288355" y="5820985"/>
            <a:ext cx="1065053" cy="42473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eaLnBrk="1" hangingPunct="1">
              <a:lnSpc>
                <a:spcPct val="120000"/>
              </a:lnSpc>
            </a:pPr>
            <a:r>
              <a:rPr lang="de-CH" altLang="de-DE" sz="1800" b="1" dirty="0" smtClean="0">
                <a:solidFill>
                  <a:srgbClr val="D63D11"/>
                </a:solidFill>
                <a:latin typeface="Arial" charset="0"/>
              </a:rPr>
              <a:t>S-Rinne</a:t>
            </a:r>
            <a:r>
              <a:rPr lang="de-CH" altLang="de-DE" sz="1800" b="1" dirty="0" smtClean="0">
                <a:latin typeface="Arial" charset="0"/>
              </a:rPr>
              <a:t> </a:t>
            </a:r>
            <a:endParaRPr lang="de-CH" altLang="de-DE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l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8818" y="903760"/>
            <a:ext cx="3461591" cy="37958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l_dem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0409" y="903760"/>
            <a:ext cx="3461592" cy="37958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41" y="1270001"/>
            <a:ext cx="4647593" cy="52222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de-DE" b="0" dirty="0" smtClean="0"/>
              <a:t>Die in einer Karte verwendeten Zeichen </a:t>
            </a:r>
            <a:r>
              <a:rPr lang="de-DE" b="0" dirty="0"/>
              <a:t>und </a:t>
            </a:r>
            <a:r>
              <a:rPr lang="de-DE" b="0" dirty="0" smtClean="0"/>
              <a:t>Symbole sind in der </a:t>
            </a:r>
            <a:r>
              <a:rPr lang="de-DE" dirty="0" smtClean="0">
                <a:solidFill>
                  <a:srgbClr val="D63D11"/>
                </a:solidFill>
              </a:rPr>
              <a:t>Legende</a:t>
            </a:r>
            <a:r>
              <a:rPr lang="de-DE" b="0" dirty="0" smtClean="0"/>
              <a:t> beschrieben</a:t>
            </a:r>
            <a:endParaRPr lang="de-DE" b="0" dirty="0"/>
          </a:p>
          <a:p>
            <a:pPr>
              <a:lnSpc>
                <a:spcPct val="120000"/>
              </a:lnSpc>
            </a:pPr>
            <a:r>
              <a:rPr lang="de-DE" b="0" dirty="0"/>
              <a:t>Um eine Karte </a:t>
            </a:r>
            <a:r>
              <a:rPr lang="de-DE" b="0" dirty="0" smtClean="0"/>
              <a:t>plastischer </a:t>
            </a:r>
            <a:r>
              <a:rPr lang="de-DE" b="0" dirty="0"/>
              <a:t>zu </a:t>
            </a:r>
            <a:r>
              <a:rPr lang="de-DE" b="0" dirty="0" smtClean="0"/>
              <a:t>gestalten, wird eine </a:t>
            </a:r>
            <a:r>
              <a:rPr lang="de-DE" dirty="0" smtClean="0">
                <a:solidFill>
                  <a:srgbClr val="D63D11"/>
                </a:solidFill>
              </a:rPr>
              <a:t>Schummerung</a:t>
            </a:r>
            <a:r>
              <a:rPr lang="de-DE" b="0" dirty="0" smtClean="0"/>
              <a:t> verwendet </a:t>
            </a:r>
            <a:r>
              <a:rPr lang="de-DE" b="0" dirty="0"/>
              <a:t>– </a:t>
            </a:r>
            <a:r>
              <a:rPr lang="de-DE" b="0" dirty="0" smtClean="0"/>
              <a:t>Nordwest-Bereiche werden </a:t>
            </a:r>
            <a:r>
              <a:rPr lang="de-DE" b="0" dirty="0"/>
              <a:t>meist heller als </a:t>
            </a:r>
            <a:r>
              <a:rPr lang="de-DE" b="0" dirty="0" smtClean="0"/>
              <a:t>Südost- Bereiche dargestellt </a:t>
            </a:r>
          </a:p>
          <a:p>
            <a:pPr>
              <a:lnSpc>
                <a:spcPct val="120000"/>
              </a:lnSpc>
            </a:pPr>
            <a:r>
              <a:rPr lang="de-DE" dirty="0" smtClean="0">
                <a:solidFill>
                  <a:srgbClr val="D63D11"/>
                </a:solidFill>
              </a:rPr>
              <a:t>Felsiges</a:t>
            </a:r>
            <a:r>
              <a:rPr lang="de-DE" b="0" dirty="0"/>
              <a:t> </a:t>
            </a:r>
            <a:r>
              <a:rPr lang="de-DE" b="0" dirty="0" smtClean="0"/>
              <a:t>Gelände </a:t>
            </a:r>
            <a:r>
              <a:rPr lang="de-DE" b="0" dirty="0"/>
              <a:t>wird </a:t>
            </a:r>
            <a:r>
              <a:rPr lang="de-DE" b="0" dirty="0" smtClean="0"/>
              <a:t>grau/schwarz als Strichzeichnung dargestellt</a:t>
            </a:r>
          </a:p>
          <a:p>
            <a:pPr>
              <a:lnSpc>
                <a:spcPct val="120000"/>
              </a:lnSpc>
            </a:pPr>
            <a:r>
              <a:rPr lang="de-DE" dirty="0" smtClean="0">
                <a:solidFill>
                  <a:srgbClr val="D63D11"/>
                </a:solidFill>
              </a:rPr>
              <a:t>Flächensignatur</a:t>
            </a:r>
            <a:r>
              <a:rPr lang="de-DE" b="0" dirty="0" smtClean="0"/>
              <a:t>: Freiflächen weiß </a:t>
            </a:r>
            <a:r>
              <a:rPr lang="de-DE" b="0" dirty="0"/>
              <a:t>oder </a:t>
            </a:r>
            <a:r>
              <a:rPr lang="de-DE" b="0" dirty="0" smtClean="0"/>
              <a:t>hellgrau, Bewuchs/Wald grün</a:t>
            </a:r>
            <a:endParaRPr lang="de-DE" b="0" dirty="0"/>
          </a:p>
          <a:p>
            <a:pPr>
              <a:lnSpc>
                <a:spcPct val="120000"/>
              </a:lnSpc>
            </a:pP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7042501" y="903760"/>
            <a:ext cx="3375815" cy="3993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000" b="0" dirty="0" smtClean="0">
                <a:solidFill>
                  <a:srgbClr val="002B40"/>
                </a:solidFill>
              </a:rPr>
              <a:t>Mit und ohne Schummerung</a:t>
            </a:r>
            <a:endParaRPr lang="de-DE" sz="2000" b="0" dirty="0">
              <a:solidFill>
                <a:srgbClr val="002B4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D63D11"/>
                </a:solidFill>
              </a:rPr>
              <a:t>Darstellung</a:t>
            </a:r>
            <a:r>
              <a:rPr lang="de-DE" dirty="0"/>
              <a:t> </a:t>
            </a:r>
            <a:r>
              <a:rPr lang="de-DE" dirty="0" smtClean="0"/>
              <a:t>und Gestaltung </a:t>
            </a:r>
            <a:r>
              <a:rPr lang="de-DE" dirty="0"/>
              <a:t>einer </a:t>
            </a:r>
            <a:r>
              <a:rPr lang="de-DE" dirty="0" smtClean="0"/>
              <a:t>Karte</a:t>
            </a:r>
            <a:endParaRPr lang="de-DE" dirty="0"/>
          </a:p>
        </p:txBody>
      </p:sp>
      <p:pic>
        <p:nvPicPr>
          <p:cNvPr id="8" name="Picture 2" descr="C:\Users\martin\_Privat\Bergführer\_Vorträge\Orientierung und Kartenkunde\Planner 1 25 00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8818" y="4847103"/>
            <a:ext cx="6923183" cy="201089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7042501" y="6452620"/>
            <a:ext cx="3375815" cy="3993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de-DE" sz="2000" b="0" dirty="0" smtClean="0">
                <a:solidFill>
                  <a:srgbClr val="002B40"/>
                </a:solidFill>
              </a:rPr>
              <a:t>Flächensignatur</a:t>
            </a:r>
            <a:endParaRPr lang="de-DE" sz="2000" b="0" dirty="0">
              <a:solidFill>
                <a:srgbClr val="002B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214"/>
            <a:ext cx="8148456" cy="5677786"/>
          </a:xfrm>
        </p:spPr>
      </p:pic>
      <p:sp>
        <p:nvSpPr>
          <p:cNvPr id="6" name="Inhaltsplatzhalter 5"/>
          <p:cNvSpPr>
            <a:spLocks noGrp="1"/>
          </p:cNvSpPr>
          <p:nvPr>
            <p:ph idx="10"/>
          </p:nvPr>
        </p:nvSpPr>
        <p:spPr>
          <a:xfrm>
            <a:off x="7527850" y="1701209"/>
            <a:ext cx="4303405" cy="4791032"/>
          </a:xfrm>
        </p:spPr>
        <p:txBody>
          <a:bodyPr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de-DE" sz="2000" b="0" dirty="0"/>
              <a:t>Um das Kartenbild leichter mit dem </a:t>
            </a:r>
            <a:r>
              <a:rPr lang="de-DE" sz="2000" dirty="0">
                <a:solidFill>
                  <a:srgbClr val="D63D11"/>
                </a:solidFill>
              </a:rPr>
              <a:t>Gelände vergleichen </a:t>
            </a:r>
            <a:r>
              <a:rPr lang="de-DE" sz="2000" b="0" dirty="0"/>
              <a:t>zu können, ist es hilfreich, die </a:t>
            </a:r>
            <a:r>
              <a:rPr lang="de-DE" sz="2000" b="0" dirty="0" smtClean="0"/>
              <a:t>Karte einzunorden</a:t>
            </a:r>
            <a:r>
              <a:rPr lang="de-DE" sz="2000" b="0" dirty="0"/>
              <a:t>. </a:t>
            </a:r>
            <a:endParaRPr lang="de-DE" sz="2000" b="0" dirty="0" smtClean="0"/>
          </a:p>
          <a:p>
            <a:pPr marL="0" indent="0" algn="r">
              <a:lnSpc>
                <a:spcPct val="120000"/>
              </a:lnSpc>
              <a:buNone/>
            </a:pPr>
            <a:r>
              <a:rPr lang="de-DE" sz="2000" b="0" dirty="0" smtClean="0"/>
              <a:t>Ohne </a:t>
            </a:r>
            <a:r>
              <a:rPr lang="de-DE" sz="2000" b="0" dirty="0"/>
              <a:t>Verwendung technischer </a:t>
            </a:r>
            <a:r>
              <a:rPr lang="de-DE" sz="2000" b="0" dirty="0" smtClean="0"/>
              <a:t>Hilfsmittel, </a:t>
            </a:r>
            <a:r>
              <a:rPr lang="de-DE" sz="2000" b="0" dirty="0"/>
              <a:t>die Karte </a:t>
            </a:r>
            <a:r>
              <a:rPr lang="de-DE" sz="2000" b="0" dirty="0" smtClean="0"/>
              <a:t>durch Geländepunkte </a:t>
            </a:r>
            <a:r>
              <a:rPr lang="de-DE" sz="2000" b="0" smtClean="0"/>
              <a:t>oder </a:t>
            </a:r>
            <a:r>
              <a:rPr lang="de-DE" sz="2000" b="0" smtClean="0"/>
              <a:t>Liniensignaturen</a:t>
            </a:r>
            <a:r>
              <a:rPr lang="de-DE" sz="2000" b="0" dirty="0"/>
              <a:t>, </a:t>
            </a:r>
            <a:r>
              <a:rPr lang="de-DE" sz="2000" b="0" smtClean="0"/>
              <a:t>so </a:t>
            </a:r>
            <a:r>
              <a:rPr lang="de-DE" sz="2000" b="0" smtClean="0"/>
              <a:t>drehen</a:t>
            </a:r>
            <a:r>
              <a:rPr lang="de-DE" sz="2000" b="0" dirty="0"/>
              <a:t>, </a:t>
            </a:r>
            <a:r>
              <a:rPr lang="de-DE" sz="2000" b="0" dirty="0" smtClean="0"/>
              <a:t>dass </a:t>
            </a:r>
            <a:r>
              <a:rPr lang="de-DE" sz="2000" dirty="0">
                <a:solidFill>
                  <a:srgbClr val="D63D11"/>
                </a:solidFill>
              </a:rPr>
              <a:t>Karte </a:t>
            </a:r>
            <a:r>
              <a:rPr lang="de-DE" sz="2000" dirty="0" smtClean="0">
                <a:solidFill>
                  <a:srgbClr val="D63D11"/>
                </a:solidFill>
              </a:rPr>
              <a:t>und Gelände übereinstimmt</a:t>
            </a:r>
            <a:r>
              <a:rPr lang="de-DE" sz="2000" b="0" dirty="0" smtClean="0"/>
              <a:t>.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de-DE" sz="2000" dirty="0" smtClean="0"/>
              <a:t>Das Bestimmen von Geländepunkten </a:t>
            </a:r>
            <a:r>
              <a:rPr lang="de-DE" sz="2000" dirty="0">
                <a:solidFill>
                  <a:srgbClr val="D63D11"/>
                </a:solidFill>
              </a:rPr>
              <a:t>wird einfacher</a:t>
            </a:r>
            <a:r>
              <a:rPr lang="de-DE" sz="2000" b="0" dirty="0"/>
              <a:t>.</a:t>
            </a:r>
          </a:p>
          <a:p>
            <a:pPr marL="0" indent="0" algn="r">
              <a:lnSpc>
                <a:spcPct val="120000"/>
              </a:lnSpc>
              <a:buNone/>
            </a:pPr>
            <a:endParaRPr lang="de-DE" sz="2000" b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Karten/Geländevergleich - </a:t>
            </a:r>
            <a:r>
              <a:rPr lang="de-DE" dirty="0">
                <a:solidFill>
                  <a:srgbClr val="D63D11"/>
                </a:solidFill>
              </a:rPr>
              <a:t>Einnorden</a:t>
            </a:r>
            <a:r>
              <a:rPr lang="de-DE" dirty="0"/>
              <a:t> der </a:t>
            </a:r>
            <a:r>
              <a:rPr lang="de-DE" dirty="0" smtClean="0"/>
              <a:t>Karte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263800" y="6384519"/>
            <a:ext cx="699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i="1">
                <a:latin typeface="TitilliumWeb" charset="0"/>
              </a:rPr>
              <a:t>© </a:t>
            </a:r>
            <a:r>
              <a:rPr lang="de-DE" sz="800" i="1" smtClean="0">
                <a:latin typeface="TitilliumWeb" charset="0"/>
              </a:rPr>
              <a:t>Edlinger U.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9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D63D11"/>
                </a:solidFill>
              </a:rPr>
              <a:t/>
            </a:r>
            <a:br>
              <a:rPr lang="de-DE" dirty="0" smtClean="0">
                <a:solidFill>
                  <a:srgbClr val="D63D11"/>
                </a:solidFill>
              </a:rPr>
            </a:br>
            <a:r>
              <a:rPr lang="de-DE" dirty="0" smtClean="0">
                <a:solidFill>
                  <a:srgbClr val="D63D11"/>
                </a:solidFill>
              </a:rPr>
              <a:t>Kurzfilme </a:t>
            </a:r>
            <a:r>
              <a:rPr lang="mr-IN" dirty="0" smtClean="0">
                <a:solidFill>
                  <a:srgbClr val="D63D11"/>
                </a:solidFill>
              </a:rPr>
              <a:t>–</a:t>
            </a:r>
            <a:r>
              <a:rPr lang="de-DE" dirty="0" smtClean="0">
                <a:solidFill>
                  <a:srgbClr val="D63D11"/>
                </a:solidFill>
              </a:rPr>
              <a:t> Orientierung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50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847753"/>
            <a:ext cx="2933700" cy="1215178"/>
          </a:xfrm>
        </p:spPr>
      </p:pic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961065" y="2686051"/>
            <a:ext cx="6811335" cy="337320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AT" sz="4000" dirty="0" smtClean="0">
                <a:solidFill>
                  <a:srgbClr val="D63D11"/>
                </a:solidFill>
              </a:rPr>
              <a:t>Autoren von W3</a:t>
            </a:r>
            <a:r>
              <a:rPr lang="de-AT" b="0" dirty="0" smtClean="0">
                <a:solidFill>
                  <a:srgbClr val="D63D11"/>
                </a:solidFill>
              </a:rPr>
              <a:t>:</a:t>
            </a:r>
            <a:endParaRPr lang="de-AT" b="0" dirty="0"/>
          </a:p>
          <a:p>
            <a:pPr>
              <a:buFont typeface="Wingdings" charset="2"/>
              <a:buChar char="§"/>
            </a:pPr>
            <a:r>
              <a:rPr lang="de-AT" b="0" dirty="0"/>
              <a:t>Martin Edlinger </a:t>
            </a:r>
            <a:r>
              <a:rPr lang="de-AT" sz="2200" b="0" dirty="0"/>
              <a:t>- Berg- und </a:t>
            </a:r>
            <a:r>
              <a:rPr lang="de-AT" sz="2200" b="0" dirty="0" smtClean="0"/>
              <a:t>Skiführer, Alpinsachverständiger</a:t>
            </a:r>
            <a:endParaRPr lang="de-AT" sz="2200" b="0" dirty="0"/>
          </a:p>
          <a:p>
            <a:pPr>
              <a:buFont typeface="Wingdings" charset="2"/>
              <a:buChar char="§"/>
            </a:pPr>
            <a:r>
              <a:rPr lang="de-AT" b="0" dirty="0"/>
              <a:t>Dr. Bernd Zenke </a:t>
            </a:r>
            <a:r>
              <a:rPr lang="de-AT" sz="2200" b="0" dirty="0"/>
              <a:t>– Lawinenwarner LWD Bayern</a:t>
            </a:r>
          </a:p>
          <a:p>
            <a:pPr>
              <a:buFont typeface="Wingdings" charset="2"/>
              <a:buChar char="§"/>
            </a:pPr>
            <a:r>
              <a:rPr lang="de-AT" b="0" dirty="0"/>
              <a:t>Dr. Arno </a:t>
            </a:r>
            <a:r>
              <a:rPr lang="de-AT" b="0" dirty="0" err="1"/>
              <a:t>Studeregger</a:t>
            </a:r>
            <a:r>
              <a:rPr lang="de-AT" sz="2200" b="0" dirty="0"/>
              <a:t> – Lawinenwarner LWD </a:t>
            </a:r>
            <a:r>
              <a:rPr lang="de-AT" sz="2200" b="0" dirty="0" err="1"/>
              <a:t>Stmk</a:t>
            </a:r>
            <a:r>
              <a:rPr lang="de-AT" sz="2200" b="0" dirty="0"/>
              <a:t>/NÖ</a:t>
            </a:r>
          </a:p>
          <a:p>
            <a:pPr>
              <a:buFont typeface="Wingdings" charset="2"/>
              <a:buChar char="§"/>
            </a:pPr>
            <a:r>
              <a:rPr lang="de-AT" b="0" dirty="0"/>
              <a:t>Dr. Marcellus </a:t>
            </a:r>
            <a:r>
              <a:rPr lang="de-AT" b="0" dirty="0" err="1"/>
              <a:t>Schreilechner</a:t>
            </a:r>
            <a:r>
              <a:rPr lang="de-AT" b="0" dirty="0"/>
              <a:t> </a:t>
            </a:r>
            <a:r>
              <a:rPr lang="de-AT" sz="2000" b="0" dirty="0"/>
              <a:t>– </a:t>
            </a:r>
            <a:r>
              <a:rPr lang="de-AT" sz="2200" b="0" dirty="0"/>
              <a:t>Berg- und </a:t>
            </a:r>
            <a:r>
              <a:rPr lang="de-AT" sz="2200" b="0" dirty="0" smtClean="0"/>
              <a:t>Skiführer, Alpinsachverständiger</a:t>
            </a:r>
            <a:endParaRPr lang="de-AT" sz="2200" b="0" dirty="0"/>
          </a:p>
          <a:p>
            <a:pPr>
              <a:buFont typeface="Wingdings" charset="2"/>
              <a:buChar char="§"/>
            </a:pPr>
            <a:r>
              <a:rPr lang="de-AT" b="0" dirty="0"/>
              <a:t>Dr. Christoph Mitterer </a:t>
            </a:r>
            <a:r>
              <a:rPr lang="de-AT" sz="2000" b="0" dirty="0"/>
              <a:t>– Wissenschaftler UNI Innsbruck </a:t>
            </a:r>
            <a:endParaRPr lang="de-AT" sz="2000" b="0" dirty="0" smtClean="0"/>
          </a:p>
          <a:p>
            <a:pPr>
              <a:buFont typeface="Wingdings" charset="2"/>
              <a:buChar char="§"/>
            </a:pPr>
            <a:r>
              <a:rPr lang="de-AT" b="0" dirty="0" smtClean="0"/>
              <a:t>Dr</a:t>
            </a:r>
            <a:r>
              <a:rPr lang="de-AT" b="0" dirty="0"/>
              <a:t>. Renate Renner </a:t>
            </a:r>
            <a:r>
              <a:rPr lang="de-AT" sz="2000" b="0" dirty="0"/>
              <a:t>– Wissenschaftler UNI Graz (u.a. Risikokommunikation)</a:t>
            </a:r>
          </a:p>
          <a:p>
            <a:pPr>
              <a:buFont typeface="Wingdings" charset="2"/>
              <a:buChar char="§"/>
            </a:pPr>
            <a:r>
              <a:rPr lang="de-AT" b="0" dirty="0"/>
              <a:t>Dr. Frans van der Kallen </a:t>
            </a:r>
            <a:r>
              <a:rPr lang="de-AT" sz="2000" b="0" dirty="0"/>
              <a:t>- Berg- und </a:t>
            </a:r>
            <a:r>
              <a:rPr lang="de-AT" sz="2000" b="0" dirty="0" smtClean="0"/>
              <a:t>Skiführer und  </a:t>
            </a:r>
            <a:r>
              <a:rPr lang="de-AT" sz="2000" b="0" dirty="0"/>
              <a:t>Facharzt für Psychiatrie</a:t>
            </a:r>
          </a:p>
          <a:p>
            <a:pPr>
              <a:buFont typeface="Wingdings" charset="2"/>
              <a:buChar char="§"/>
            </a:pPr>
            <a:r>
              <a:rPr lang="de-AT" b="0" dirty="0"/>
              <a:t>Dr. Helmuth </a:t>
            </a:r>
            <a:r>
              <a:rPr lang="de-AT" b="0" dirty="0" err="1"/>
              <a:t>Preslmaier</a:t>
            </a:r>
            <a:r>
              <a:rPr lang="de-AT" b="0" dirty="0"/>
              <a:t> </a:t>
            </a:r>
            <a:r>
              <a:rPr lang="de-AT" sz="2000" b="0" dirty="0"/>
              <a:t>– </a:t>
            </a:r>
            <a:r>
              <a:rPr lang="de-AT" sz="2000" b="0" dirty="0" smtClean="0"/>
              <a:t>Instruktor Skihochtouren</a:t>
            </a:r>
            <a:endParaRPr lang="de-AT" sz="2000" b="0" dirty="0"/>
          </a:p>
          <a:p>
            <a:pPr>
              <a:buFont typeface="Wingdings" charset="2"/>
              <a:buChar char="§"/>
            </a:pPr>
            <a:r>
              <a:rPr lang="de-AT" b="0" dirty="0" smtClean="0"/>
              <a:t>Gregor Krenn </a:t>
            </a:r>
            <a:r>
              <a:rPr lang="de-AT" sz="2000" b="0" dirty="0"/>
              <a:t>– Berg- und Skiführer, LVS Experte</a:t>
            </a:r>
          </a:p>
          <a:p>
            <a:pPr>
              <a:buFont typeface="Wingdings" charset="2"/>
              <a:buChar char="§"/>
            </a:pPr>
            <a:r>
              <a:rPr lang="de-AT" b="0" dirty="0"/>
              <a:t>Mag. Peter </a:t>
            </a:r>
            <a:r>
              <a:rPr lang="de-AT" b="0" dirty="0" smtClean="0"/>
              <a:t>Gebetsberger </a:t>
            </a:r>
            <a:r>
              <a:rPr lang="de-AT" sz="2000" b="0" dirty="0"/>
              <a:t>- Berg- und </a:t>
            </a:r>
            <a:r>
              <a:rPr lang="de-AT" sz="2000" b="0" dirty="0" smtClean="0"/>
              <a:t>Skiführer</a:t>
            </a:r>
          </a:p>
          <a:p>
            <a:pPr>
              <a:buFont typeface="Wingdings" charset="2"/>
              <a:buChar char="§"/>
            </a:pPr>
            <a:r>
              <a:rPr lang="de-AT" sz="2700" b="0" dirty="0" smtClean="0"/>
              <a:t>Dr. Bernd </a:t>
            </a:r>
            <a:r>
              <a:rPr lang="de-AT" sz="2700" b="0" dirty="0" err="1" smtClean="0"/>
              <a:t>Heschl</a:t>
            </a:r>
            <a:r>
              <a:rPr lang="de-AT" sz="2700" b="0" dirty="0" smtClean="0"/>
              <a:t> </a:t>
            </a:r>
            <a:r>
              <a:rPr lang="de-AT" sz="2000" b="0" dirty="0" smtClean="0"/>
              <a:t>- Alpinmediziner</a:t>
            </a:r>
            <a:endParaRPr lang="de-AT" sz="2000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7772400" y="4315614"/>
            <a:ext cx="2933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b="1" dirty="0" smtClean="0">
                <a:solidFill>
                  <a:srgbClr val="D63D11"/>
                </a:solidFill>
              </a:rPr>
              <a:t>Gefördert vom Bundesministerium für Landesverteidigung und Sport </a:t>
            </a:r>
            <a:r>
              <a:rPr lang="de-AT" sz="1400" dirty="0" smtClean="0">
                <a:solidFill>
                  <a:srgbClr val="D63D11"/>
                </a:solidFill>
              </a:rPr>
              <a:t> </a:t>
            </a:r>
            <a:endParaRPr lang="de-DE" sz="1400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038" y="1406894"/>
            <a:ext cx="2380561" cy="144692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008039" y="2853821"/>
            <a:ext cx="238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b="1" smtClean="0">
                <a:solidFill>
                  <a:schemeClr val="bg1"/>
                </a:solidFill>
              </a:rPr>
              <a:t>www.naturfreunde.at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772401" y="6252953"/>
            <a:ext cx="2933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i="1" dirty="0" smtClean="0">
                <a:solidFill>
                  <a:schemeClr val="bg1"/>
                </a:solidFill>
                <a:latin typeface="TitilliumWeb" charset="0"/>
              </a:rPr>
              <a:t>Grafiken und Fotos sind urheberrechtlich geschützt und  dürfen nur in Verbindung dieses </a:t>
            </a:r>
            <a:r>
              <a:rPr lang="de-DE" sz="800" i="1" dirty="0">
                <a:solidFill>
                  <a:schemeClr val="bg1"/>
                </a:solidFill>
                <a:latin typeface="TitilliumWeb" charset="0"/>
              </a:rPr>
              <a:t>Vortrages verwendet werden. ©  </a:t>
            </a:r>
            <a:r>
              <a:rPr lang="de-DE" sz="800" i="1" dirty="0" smtClean="0">
                <a:solidFill>
                  <a:schemeClr val="bg1"/>
                </a:solidFill>
                <a:latin typeface="TitilliumWeb" charset="0"/>
              </a:rPr>
              <a:t>NFÖ</a:t>
            </a:r>
            <a:endParaRPr lang="de-DE" sz="800" i="1" dirty="0">
              <a:solidFill>
                <a:schemeClr val="bg1"/>
              </a:solidFill>
              <a:latin typeface="TitilliumWe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603" y="897100"/>
            <a:ext cx="7591397" cy="5960900"/>
          </a:xfr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60340" y="1461247"/>
            <a:ext cx="7501707" cy="50309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200" b="0" dirty="0"/>
              <a:t>Speziell im Winter </a:t>
            </a:r>
            <a:r>
              <a:rPr lang="de-DE" sz="2200" b="0" dirty="0" smtClean="0"/>
              <a:t>wichtig, </a:t>
            </a:r>
            <a:r>
              <a:rPr lang="de-DE" sz="2200" b="0" dirty="0"/>
              <a:t>um </a:t>
            </a:r>
            <a:r>
              <a:rPr lang="de-DE" sz="2200" dirty="0">
                <a:solidFill>
                  <a:srgbClr val="D63D11"/>
                </a:solidFill>
              </a:rPr>
              <a:t>Risikobereiche</a:t>
            </a:r>
            <a:r>
              <a:rPr lang="de-DE" sz="2200" b="0" dirty="0"/>
              <a:t> zu minimieren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200" b="0" dirty="0" smtClean="0"/>
          </a:p>
          <a:p>
            <a:pPr>
              <a:lnSpc>
                <a:spcPct val="100000"/>
              </a:lnSpc>
            </a:pPr>
            <a:r>
              <a:rPr lang="de-DE" sz="2200" b="0" dirty="0" smtClean="0"/>
              <a:t>Wichtig </a:t>
            </a:r>
            <a:r>
              <a:rPr lang="de-DE" sz="2200" b="0" dirty="0"/>
              <a:t>in der </a:t>
            </a:r>
            <a:r>
              <a:rPr lang="de-DE" sz="2200" dirty="0">
                <a:solidFill>
                  <a:srgbClr val="D63D11"/>
                </a:solidFill>
              </a:rPr>
              <a:t>Planung</a:t>
            </a:r>
            <a:r>
              <a:rPr lang="de-DE" sz="2200" b="0" dirty="0"/>
              <a:t> </a:t>
            </a:r>
            <a:r>
              <a:rPr lang="de-DE" sz="2200" b="0" dirty="0" smtClean="0"/>
              <a:t>und auch </a:t>
            </a:r>
            <a:r>
              <a:rPr lang="de-DE" sz="2200" b="0" dirty="0"/>
              <a:t>während einer </a:t>
            </a:r>
            <a:r>
              <a:rPr lang="de-DE" sz="2200" dirty="0" smtClean="0">
                <a:solidFill>
                  <a:srgbClr val="D63D11"/>
                </a:solidFill>
              </a:rPr>
              <a:t>Tour</a:t>
            </a:r>
          </a:p>
          <a:p>
            <a:pPr>
              <a:lnSpc>
                <a:spcPct val="100000"/>
              </a:lnSpc>
            </a:pPr>
            <a:endParaRPr lang="de-DE" sz="2200" b="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e-DE" sz="2200" dirty="0" smtClean="0"/>
              <a:t>Folgende </a:t>
            </a:r>
            <a:r>
              <a:rPr lang="de-DE" sz="2200" dirty="0"/>
              <a:t>Kriterien </a:t>
            </a:r>
            <a:r>
              <a:rPr lang="de-DE" sz="2200" dirty="0" smtClean="0"/>
              <a:t>sollten erfüllt werden:</a:t>
            </a:r>
            <a:endParaRPr lang="de-DE" sz="2200" b="0" dirty="0"/>
          </a:p>
          <a:p>
            <a:pPr>
              <a:lnSpc>
                <a:spcPct val="100000"/>
              </a:lnSpc>
            </a:pPr>
            <a:r>
              <a:rPr lang="de-DE" sz="2200" b="0" dirty="0" smtClean="0"/>
              <a:t>Ich </a:t>
            </a:r>
            <a:r>
              <a:rPr lang="de-DE" sz="2200" b="0" dirty="0"/>
              <a:t>weiß immer wo ich </a:t>
            </a:r>
            <a:r>
              <a:rPr lang="de-DE" sz="2200" dirty="0" smtClean="0">
                <a:solidFill>
                  <a:srgbClr val="D63D11"/>
                </a:solidFill>
              </a:rPr>
              <a:t>bin</a:t>
            </a:r>
            <a:endParaRPr lang="de-DE" sz="2200" dirty="0">
              <a:solidFill>
                <a:srgbClr val="D63D1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2200" b="0" dirty="0" smtClean="0"/>
              <a:t>Ich </a:t>
            </a:r>
            <a:r>
              <a:rPr lang="de-DE" sz="2200" b="0" dirty="0"/>
              <a:t>verstehe das Kartenbild, kann es </a:t>
            </a:r>
            <a:r>
              <a:rPr lang="de-DE" sz="2200" dirty="0" smtClean="0">
                <a:solidFill>
                  <a:srgbClr val="D63D11"/>
                </a:solidFill>
              </a:rPr>
              <a:t>interpretieren</a:t>
            </a:r>
            <a:r>
              <a:rPr lang="de-DE" sz="2200" b="0" dirty="0" smtClean="0"/>
              <a:t> und </a:t>
            </a:r>
            <a:r>
              <a:rPr lang="de-DE" sz="2200" b="0" dirty="0"/>
              <a:t>das zu erwartende Gelände </a:t>
            </a:r>
            <a:r>
              <a:rPr lang="de-DE" sz="2200" b="0" dirty="0" smtClean="0"/>
              <a:t>einschätzen</a:t>
            </a:r>
            <a:endParaRPr lang="de-DE" sz="2200" b="0" dirty="0"/>
          </a:p>
          <a:p>
            <a:pPr>
              <a:lnSpc>
                <a:spcPct val="100000"/>
              </a:lnSpc>
            </a:pPr>
            <a:r>
              <a:rPr lang="de-DE" sz="2200" b="0" dirty="0" smtClean="0"/>
              <a:t>Ich </a:t>
            </a:r>
            <a:r>
              <a:rPr lang="de-DE" sz="2200" b="0" dirty="0"/>
              <a:t>bin in der </a:t>
            </a:r>
            <a:r>
              <a:rPr lang="de-DE" sz="2200" dirty="0">
                <a:solidFill>
                  <a:srgbClr val="D63D11"/>
                </a:solidFill>
              </a:rPr>
              <a:t>Lage</a:t>
            </a:r>
            <a:r>
              <a:rPr lang="de-DE" sz="2200" b="0" dirty="0"/>
              <a:t> mich im freien Gelände </a:t>
            </a:r>
            <a:r>
              <a:rPr lang="de-DE" sz="2200" b="0" dirty="0">
                <a:solidFill>
                  <a:srgbClr val="002B40"/>
                </a:solidFill>
              </a:rPr>
              <a:t>zu </a:t>
            </a:r>
            <a:r>
              <a:rPr lang="de-DE" sz="2200" b="0" dirty="0" smtClean="0">
                <a:solidFill>
                  <a:srgbClr val="002B40"/>
                </a:solidFill>
              </a:rPr>
              <a:t>orientieren</a:t>
            </a:r>
            <a:endParaRPr lang="de-DE" sz="2200" b="0" dirty="0">
              <a:solidFill>
                <a:srgbClr val="002B40"/>
              </a:solidFill>
            </a:endParaRPr>
          </a:p>
          <a:p>
            <a:endParaRPr lang="de-DE" sz="2200" b="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Orientierung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1066479" y="6457089"/>
            <a:ext cx="7184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i="1" dirty="0">
                <a:solidFill>
                  <a:schemeClr val="bg1"/>
                </a:solidFill>
                <a:latin typeface="TitilliumWeb" charset="0"/>
              </a:rPr>
              <a:t>© </a:t>
            </a:r>
            <a:r>
              <a:rPr lang="de-DE" sz="800" i="1" dirty="0" smtClean="0">
                <a:solidFill>
                  <a:schemeClr val="bg1"/>
                </a:solidFill>
                <a:latin typeface="TitilliumWeb" charset="0"/>
              </a:rPr>
              <a:t>Edlinger M.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C:\Users\martin\_Naturfreunde\Ausbildung\Übungsleiter Alpin u Hochtouren\2013 ÜL Hochtouren Warnsdorferhütte\GPS1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7582">
            <a:off x="8126730" y="4400689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C:\Users\martin\_Naturfreunde\Ausbildung\Übungsleiter Alpin u Hochtouren\2013 ÜL Hochtouren Warnsdorferhütte\GPS2.jp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2673">
            <a:off x="9706896" y="4017120"/>
            <a:ext cx="1419581" cy="224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dp10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33926">
            <a:off x="6580423" y="4330790"/>
            <a:ext cx="21367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41" y="1270001"/>
            <a:ext cx="6748671" cy="52222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de-DE" b="0" dirty="0" smtClean="0"/>
              <a:t>Die </a:t>
            </a:r>
            <a:r>
              <a:rPr lang="de-DE" b="0" dirty="0" smtClean="0"/>
              <a:t>topographische </a:t>
            </a:r>
            <a:r>
              <a:rPr lang="de-DE" b="0" dirty="0"/>
              <a:t>Karte ist </a:t>
            </a:r>
            <a:r>
              <a:rPr lang="de-DE" dirty="0" smtClean="0">
                <a:solidFill>
                  <a:srgbClr val="D63D11"/>
                </a:solidFill>
              </a:rPr>
              <a:t>Basis</a:t>
            </a:r>
            <a:r>
              <a:rPr lang="de-DE" b="0" dirty="0" smtClean="0"/>
              <a:t> jeglicher Orientierung </a:t>
            </a:r>
          </a:p>
          <a:p>
            <a:pPr>
              <a:lnSpc>
                <a:spcPct val="120000"/>
              </a:lnSpc>
            </a:pPr>
            <a:r>
              <a:rPr lang="de-DE" b="0" dirty="0" smtClean="0"/>
              <a:t>Hilfsmittel </a:t>
            </a:r>
            <a:r>
              <a:rPr lang="de-DE" b="0" dirty="0"/>
              <a:t>wie </a:t>
            </a:r>
            <a:r>
              <a:rPr lang="de-DE" b="0" dirty="0" smtClean="0"/>
              <a:t>Bussole, Höhenmesser</a:t>
            </a:r>
            <a:r>
              <a:rPr lang="de-DE" b="0" dirty="0"/>
              <a:t>, </a:t>
            </a:r>
            <a:r>
              <a:rPr lang="de-DE" b="0" dirty="0" smtClean="0"/>
              <a:t>GPS setzen das </a:t>
            </a:r>
            <a:r>
              <a:rPr lang="de-DE" b="0" dirty="0"/>
              <a:t>Grundverständnis </a:t>
            </a:r>
            <a:r>
              <a:rPr lang="de-DE" b="0" dirty="0" smtClean="0"/>
              <a:t>des </a:t>
            </a:r>
            <a:r>
              <a:rPr lang="de-DE" dirty="0" smtClean="0">
                <a:solidFill>
                  <a:srgbClr val="D63D11"/>
                </a:solidFill>
              </a:rPr>
              <a:t>Kartenlesens</a:t>
            </a:r>
            <a:r>
              <a:rPr lang="de-DE" b="0" dirty="0" smtClean="0"/>
              <a:t> voraus</a:t>
            </a:r>
          </a:p>
          <a:p>
            <a:pPr>
              <a:lnSpc>
                <a:spcPct val="120000"/>
              </a:lnSpc>
            </a:pPr>
            <a:r>
              <a:rPr lang="de-DE" b="0" dirty="0" smtClean="0"/>
              <a:t>Der </a:t>
            </a:r>
            <a:r>
              <a:rPr lang="de-DE" dirty="0">
                <a:solidFill>
                  <a:srgbClr val="D63D11"/>
                </a:solidFill>
              </a:rPr>
              <a:t>obere Rand</a:t>
            </a:r>
            <a:r>
              <a:rPr lang="de-DE" b="0" dirty="0"/>
              <a:t> einer Karte zeigt immer nach </a:t>
            </a:r>
            <a:r>
              <a:rPr lang="de-DE" b="0" dirty="0" smtClean="0"/>
              <a:t>Norden (geographisch Nord) </a:t>
            </a:r>
          </a:p>
          <a:p>
            <a:pPr>
              <a:lnSpc>
                <a:spcPct val="120000"/>
              </a:lnSpc>
            </a:pPr>
            <a:r>
              <a:rPr lang="de-DE" b="0" dirty="0" smtClean="0"/>
              <a:t>Ortsangaben </a:t>
            </a:r>
            <a:r>
              <a:rPr lang="de-DE" b="0" dirty="0"/>
              <a:t>oder Gipfelbezeichnungen sind immer </a:t>
            </a:r>
            <a:r>
              <a:rPr lang="de-DE" b="0" dirty="0" smtClean="0"/>
              <a:t>von </a:t>
            </a:r>
            <a:r>
              <a:rPr lang="de-DE" dirty="0" smtClean="0">
                <a:solidFill>
                  <a:srgbClr val="D63D11"/>
                </a:solidFill>
              </a:rPr>
              <a:t>West </a:t>
            </a:r>
            <a:r>
              <a:rPr lang="de-DE" dirty="0">
                <a:solidFill>
                  <a:srgbClr val="D63D11"/>
                </a:solidFill>
              </a:rPr>
              <a:t>nach Ost </a:t>
            </a:r>
            <a:r>
              <a:rPr lang="de-DE" b="0" dirty="0"/>
              <a:t>geschrieben.</a:t>
            </a:r>
          </a:p>
          <a:p>
            <a:pPr>
              <a:lnSpc>
                <a:spcPct val="120000"/>
              </a:lnSpc>
            </a:pPr>
            <a:r>
              <a:rPr lang="de-DE" dirty="0" smtClean="0">
                <a:solidFill>
                  <a:srgbClr val="D63D11"/>
                </a:solidFill>
              </a:rPr>
              <a:t>Aufbau</a:t>
            </a:r>
            <a:r>
              <a:rPr lang="de-DE" b="0" dirty="0" smtClean="0"/>
              <a:t> </a:t>
            </a:r>
            <a:r>
              <a:rPr lang="de-DE" b="0" dirty="0"/>
              <a:t>einer </a:t>
            </a:r>
            <a:r>
              <a:rPr lang="de-DE" b="0" dirty="0" smtClean="0"/>
              <a:t>Karte:</a:t>
            </a:r>
            <a:endParaRPr lang="de-DE" b="0" dirty="0"/>
          </a:p>
          <a:p>
            <a:pPr lvl="1">
              <a:lnSpc>
                <a:spcPct val="120000"/>
              </a:lnSpc>
            </a:pPr>
            <a:r>
              <a:rPr lang="de-DE" b="0" dirty="0" smtClean="0"/>
              <a:t>Kartenrand </a:t>
            </a:r>
            <a:r>
              <a:rPr lang="de-DE" b="0" dirty="0"/>
              <a:t>(Kartenname, Maßstab, Legende usw</a:t>
            </a:r>
            <a:r>
              <a:rPr lang="de-DE" b="0" dirty="0" smtClean="0"/>
              <a:t>.)</a:t>
            </a:r>
          </a:p>
          <a:p>
            <a:pPr lvl="1">
              <a:lnSpc>
                <a:spcPct val="120000"/>
              </a:lnSpc>
            </a:pPr>
            <a:r>
              <a:rPr lang="de-DE" b="0" dirty="0" smtClean="0"/>
              <a:t>Kartenrahmen </a:t>
            </a:r>
            <a:r>
              <a:rPr lang="de-DE" b="0" dirty="0"/>
              <a:t>(Angabe des </a:t>
            </a:r>
            <a:r>
              <a:rPr lang="de-DE" b="0" dirty="0" smtClean="0"/>
              <a:t>Koordinatensystems)</a:t>
            </a:r>
          </a:p>
          <a:p>
            <a:pPr lvl="1">
              <a:lnSpc>
                <a:spcPct val="120000"/>
              </a:lnSpc>
            </a:pPr>
            <a:r>
              <a:rPr lang="de-DE" b="0" dirty="0" smtClean="0"/>
              <a:t>Kartenfeld </a:t>
            </a:r>
            <a:r>
              <a:rPr lang="de-DE" b="0" dirty="0"/>
              <a:t>(Karteninhalt, Kartengitter)</a:t>
            </a:r>
          </a:p>
          <a:p>
            <a:endParaRPr lang="de-DE" b="0" dirty="0"/>
          </a:p>
        </p:txBody>
      </p:sp>
      <p:pic>
        <p:nvPicPr>
          <p:cNvPr id="9" name="Picture 10" descr="C:\Users\martin\_Naturfreunde\Ausbildung\Übungsleiter Alpin u Hochtouren\2013 ÜL Hochtouren Warnsdorferhütte\A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1219">
            <a:off x="7574714" y="2062665"/>
            <a:ext cx="1733357" cy="27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>
                <a:solidFill>
                  <a:srgbClr val="D63D11"/>
                </a:solidFill>
              </a:rPr>
              <a:t>topographische</a:t>
            </a:r>
            <a:r>
              <a:rPr lang="de-DE" dirty="0"/>
              <a:t> </a:t>
            </a:r>
            <a:r>
              <a:rPr lang="de-DE" dirty="0" smtClean="0"/>
              <a:t>Karte</a:t>
            </a:r>
            <a:endParaRPr lang="de-DE" dirty="0"/>
          </a:p>
        </p:txBody>
      </p:sp>
      <p:pic>
        <p:nvPicPr>
          <p:cNvPr id="8" name="Picture 11" descr="C:\Users\martin\_Naturfreunde\Ausbildung\Übungsleiter Alpin u Hochtouren\2013 ÜL Hochtouren Warnsdorferhütte\Ö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763">
            <a:off x="9144769" y="1806448"/>
            <a:ext cx="1760897" cy="282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11066479" y="6457089"/>
            <a:ext cx="7184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i="1" dirty="0">
                <a:solidFill>
                  <a:srgbClr val="002B40"/>
                </a:solidFill>
                <a:latin typeface="TitilliumWeb" charset="0"/>
              </a:rPr>
              <a:t>© </a:t>
            </a:r>
            <a:r>
              <a:rPr lang="de-DE" sz="800" i="1" dirty="0" smtClean="0">
                <a:solidFill>
                  <a:srgbClr val="002B40"/>
                </a:solidFill>
                <a:latin typeface="TitilliumWeb" charset="0"/>
              </a:rPr>
              <a:t>Edlinger M.</a:t>
            </a:r>
            <a:endParaRPr lang="de-DE" dirty="0">
              <a:solidFill>
                <a:srgbClr val="002B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5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ld 3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7299" y="902525"/>
            <a:ext cx="9024701" cy="5955475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42" y="1270001"/>
            <a:ext cx="6080572" cy="5222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200" b="0" dirty="0"/>
              <a:t>Der Maßstab gibt das </a:t>
            </a:r>
            <a:r>
              <a:rPr lang="de-DE" sz="2200" dirty="0">
                <a:solidFill>
                  <a:srgbClr val="D63D11"/>
                </a:solidFill>
              </a:rPr>
              <a:t>Verkleinerungsverhältnis</a:t>
            </a:r>
            <a:r>
              <a:rPr lang="de-DE" sz="2200" b="0" dirty="0"/>
              <a:t> von Karte </a:t>
            </a:r>
            <a:r>
              <a:rPr lang="de-DE" sz="2200" b="0" dirty="0" smtClean="0"/>
              <a:t>zu Gelände an</a:t>
            </a:r>
          </a:p>
          <a:p>
            <a:pPr>
              <a:lnSpc>
                <a:spcPct val="100000"/>
              </a:lnSpc>
            </a:pPr>
            <a:endParaRPr lang="de-DE" sz="2200" b="0" dirty="0" smtClean="0"/>
          </a:p>
          <a:p>
            <a:pPr>
              <a:lnSpc>
                <a:spcPct val="100000"/>
              </a:lnSpc>
            </a:pPr>
            <a:r>
              <a:rPr lang="de-DE" sz="2200" b="0" dirty="0" smtClean="0"/>
              <a:t>Je </a:t>
            </a:r>
            <a:r>
              <a:rPr lang="de-DE" sz="2200" b="0" dirty="0"/>
              <a:t>kleiner der </a:t>
            </a:r>
            <a:r>
              <a:rPr lang="de-DE" sz="2200" dirty="0">
                <a:solidFill>
                  <a:srgbClr val="D63D11"/>
                </a:solidFill>
              </a:rPr>
              <a:t>Kartenmaßstab</a:t>
            </a:r>
            <a:r>
              <a:rPr lang="de-DE" sz="2200" b="0" dirty="0"/>
              <a:t> </a:t>
            </a:r>
            <a:r>
              <a:rPr lang="de-DE" sz="2200" b="0" dirty="0" smtClean="0"/>
              <a:t>ist, desto </a:t>
            </a:r>
            <a:r>
              <a:rPr lang="de-DE" sz="2200" b="0" dirty="0"/>
              <a:t>größer wird das Gelände auf der Karte </a:t>
            </a:r>
            <a:r>
              <a:rPr lang="de-DE" sz="2200" b="0" dirty="0" smtClean="0"/>
              <a:t>dargestellt</a:t>
            </a:r>
          </a:p>
          <a:p>
            <a:pPr>
              <a:lnSpc>
                <a:spcPct val="100000"/>
              </a:lnSpc>
            </a:pPr>
            <a:endParaRPr lang="de-DE" sz="2200" b="0" dirty="0" smtClean="0"/>
          </a:p>
          <a:p>
            <a:pPr>
              <a:lnSpc>
                <a:spcPct val="100000"/>
              </a:lnSpc>
            </a:pPr>
            <a:r>
              <a:rPr lang="de-DE" sz="2200" b="0" dirty="0" smtClean="0"/>
              <a:t>Im Bergsport </a:t>
            </a:r>
            <a:r>
              <a:rPr lang="de-DE" sz="2200" dirty="0" smtClean="0">
                <a:solidFill>
                  <a:srgbClr val="D63D11"/>
                </a:solidFill>
              </a:rPr>
              <a:t>maximal</a:t>
            </a:r>
            <a:r>
              <a:rPr lang="de-DE" sz="2200" b="0" dirty="0" smtClean="0"/>
              <a:t> Maßstab M 1</a:t>
            </a:r>
            <a:r>
              <a:rPr lang="de-DE" sz="2200" b="0" dirty="0"/>
              <a:t>: </a:t>
            </a:r>
            <a:r>
              <a:rPr lang="de-DE" sz="2200" b="0" dirty="0" smtClean="0"/>
              <a:t>50.000</a:t>
            </a:r>
          </a:p>
          <a:p>
            <a:pPr>
              <a:lnSpc>
                <a:spcPct val="100000"/>
              </a:lnSpc>
            </a:pPr>
            <a:endParaRPr lang="de-DE" sz="2200" b="0" dirty="0" smtClean="0"/>
          </a:p>
          <a:p>
            <a:pPr>
              <a:lnSpc>
                <a:spcPct val="100000"/>
              </a:lnSpc>
            </a:pPr>
            <a:r>
              <a:rPr lang="de-DE" sz="2200" b="0" dirty="0" smtClean="0"/>
              <a:t>Gerade im Winter zur detaillierten </a:t>
            </a:r>
            <a:r>
              <a:rPr lang="de-DE" sz="2200" b="0" dirty="0"/>
              <a:t>Planung </a:t>
            </a:r>
            <a:r>
              <a:rPr lang="de-DE" sz="2200" b="0" dirty="0" smtClean="0"/>
              <a:t>besser Maßstab </a:t>
            </a:r>
            <a:r>
              <a:rPr lang="de-DE" sz="2200" dirty="0" smtClean="0">
                <a:solidFill>
                  <a:srgbClr val="D63D11"/>
                </a:solidFill>
              </a:rPr>
              <a:t>M </a:t>
            </a:r>
            <a:r>
              <a:rPr lang="de-DE" sz="2200" dirty="0">
                <a:solidFill>
                  <a:srgbClr val="D63D11"/>
                </a:solidFill>
              </a:rPr>
              <a:t>1: </a:t>
            </a:r>
            <a:r>
              <a:rPr lang="de-DE" sz="2200" dirty="0" smtClean="0">
                <a:solidFill>
                  <a:srgbClr val="D63D11"/>
                </a:solidFill>
              </a:rPr>
              <a:t>25.000 </a:t>
            </a:r>
            <a:r>
              <a:rPr lang="de-DE" sz="2200" b="0" dirty="0" smtClean="0"/>
              <a:t>verwenden</a:t>
            </a:r>
          </a:p>
          <a:p>
            <a:pPr>
              <a:lnSpc>
                <a:spcPct val="100000"/>
              </a:lnSpc>
            </a:pPr>
            <a:endParaRPr lang="de-DE" sz="2000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Maßstab</a:t>
            </a:r>
            <a:endParaRPr lang="de-DE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9346505" y="919769"/>
            <a:ext cx="2489200" cy="2483500"/>
          </a:xfrm>
          <a:prstGeom prst="rect">
            <a:avLst/>
          </a:prstGeom>
          <a:solidFill>
            <a:srgbClr val="E8E8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>
              <a:latin typeface="Times New Roman" pitchFamily="18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9321105" y="1328406"/>
            <a:ext cx="11303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de-CH" altLang="de-DE" sz="1600" b="1" dirty="0">
                <a:effectLst/>
                <a:latin typeface="+mn-lt"/>
              </a:rPr>
              <a:t>Karte   : </a:t>
            </a:r>
          </a:p>
          <a:p>
            <a:pPr algn="r" eaLnBrk="1" hangingPunct="1">
              <a:spcBef>
                <a:spcPct val="20000"/>
              </a:spcBef>
            </a:pPr>
            <a:r>
              <a:rPr lang="de-CH" altLang="de-DE" sz="1600" b="1" dirty="0">
                <a:effectLst/>
                <a:latin typeface="+mn-lt"/>
              </a:rPr>
              <a:t>1 mm   </a:t>
            </a:r>
            <a:r>
              <a:rPr lang="de-CH" altLang="de-DE" sz="1600" b="1" dirty="0">
                <a:effectLst/>
                <a:latin typeface="+mn-lt"/>
                <a:sym typeface="Symbol" charset="2"/>
              </a:rPr>
              <a:t></a:t>
            </a:r>
          </a:p>
          <a:p>
            <a:pPr algn="r" eaLnBrk="1" hangingPunct="1">
              <a:spcBef>
                <a:spcPct val="20000"/>
              </a:spcBef>
            </a:pPr>
            <a:endParaRPr lang="de-CH" altLang="de-DE" sz="1600" b="1" dirty="0">
              <a:effectLst/>
              <a:latin typeface="+mn-lt"/>
              <a:sym typeface="Symbol" charset="2"/>
            </a:endParaRPr>
          </a:p>
          <a:p>
            <a:pPr algn="r" eaLnBrk="1" hangingPunct="1">
              <a:spcBef>
                <a:spcPct val="20000"/>
              </a:spcBef>
            </a:pPr>
            <a:endParaRPr lang="de-CH" altLang="de-DE" sz="1600" b="1" dirty="0">
              <a:effectLst/>
              <a:latin typeface="+mn-lt"/>
              <a:sym typeface="Symbol" charset="2"/>
            </a:endParaRPr>
          </a:p>
          <a:p>
            <a:pPr algn="r" eaLnBrk="1" hangingPunct="1">
              <a:spcBef>
                <a:spcPct val="20000"/>
              </a:spcBef>
            </a:pPr>
            <a:endParaRPr lang="de-CH" altLang="de-DE" sz="1600" b="1" dirty="0">
              <a:effectLst/>
              <a:latin typeface="+mn-lt"/>
              <a:sym typeface="Symbol" charset="2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de-CH" altLang="de-DE" sz="1600" b="1" dirty="0">
                <a:effectLst/>
                <a:latin typeface="+mn-lt"/>
                <a:sym typeface="Symbol" charset="2"/>
              </a:rPr>
              <a:t>1 cm  </a:t>
            </a:r>
          </a:p>
          <a:p>
            <a:pPr algn="r" eaLnBrk="1" hangingPunct="1">
              <a:spcBef>
                <a:spcPct val="20000"/>
              </a:spcBef>
            </a:pPr>
            <a:endParaRPr lang="en-US" altLang="de-DE" sz="1600" b="1" dirty="0">
              <a:effectLst/>
              <a:latin typeface="+mn-lt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0438705" y="1341106"/>
            <a:ext cx="1270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CH" altLang="de-DE" sz="1600" b="1" dirty="0" smtClean="0">
                <a:effectLst/>
                <a:latin typeface="+mn-lt"/>
              </a:rPr>
              <a:t>Gelände</a:t>
            </a:r>
            <a:endParaRPr lang="de-CH" altLang="de-DE" sz="1600" b="1" dirty="0">
              <a:effectLst/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r>
              <a:rPr lang="de-CH" altLang="de-DE" sz="1600" b="1" dirty="0">
                <a:effectLst/>
                <a:latin typeface="+mn-lt"/>
              </a:rPr>
              <a:t>25.000 mm</a:t>
            </a:r>
          </a:p>
          <a:p>
            <a:pPr eaLnBrk="1" hangingPunct="1">
              <a:spcBef>
                <a:spcPct val="20000"/>
              </a:spcBef>
            </a:pPr>
            <a:r>
              <a:rPr lang="de-CH" altLang="de-DE" sz="1600" b="1" dirty="0">
                <a:effectLst/>
                <a:latin typeface="+mn-lt"/>
              </a:rPr>
              <a:t>25.000 cm</a:t>
            </a:r>
          </a:p>
          <a:p>
            <a:pPr eaLnBrk="1" hangingPunct="1">
              <a:spcBef>
                <a:spcPct val="20000"/>
              </a:spcBef>
            </a:pPr>
            <a:r>
              <a:rPr lang="de-CH" altLang="de-DE" sz="1600" b="1" dirty="0">
                <a:effectLst/>
                <a:latin typeface="+mn-lt"/>
              </a:rPr>
              <a:t>25.000 m </a:t>
            </a:r>
          </a:p>
          <a:p>
            <a:pPr eaLnBrk="1" hangingPunct="1">
              <a:spcBef>
                <a:spcPct val="20000"/>
              </a:spcBef>
            </a:pPr>
            <a:endParaRPr lang="de-CH" altLang="de-DE" sz="1600" b="1" dirty="0">
              <a:effectLst/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r>
              <a:rPr lang="de-CH" altLang="de-DE" sz="1600" b="1" dirty="0">
                <a:effectLst/>
                <a:latin typeface="+mn-lt"/>
              </a:rPr>
              <a:t>25.000 cm</a:t>
            </a:r>
          </a:p>
          <a:p>
            <a:pPr eaLnBrk="1" hangingPunct="1">
              <a:spcBef>
                <a:spcPct val="20000"/>
              </a:spcBef>
            </a:pPr>
            <a:r>
              <a:rPr lang="de-CH" altLang="de-DE" sz="1600" b="1" dirty="0">
                <a:effectLst/>
                <a:latin typeface="+mn-lt"/>
              </a:rPr>
              <a:t>25.000 m</a:t>
            </a:r>
            <a:endParaRPr lang="en-US" altLang="de-DE" sz="1600" b="1" dirty="0">
              <a:effectLst/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9346505" y="919768"/>
            <a:ext cx="2489200" cy="393700"/>
          </a:xfrm>
          <a:prstGeom prst="rect">
            <a:avLst/>
          </a:prstGeom>
          <a:solidFill>
            <a:srgbClr val="D7D7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>
              <a:latin typeface="Times New Roman" pitchFamily="18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9341743" y="921355"/>
            <a:ext cx="249396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CH" altLang="de-DE" sz="1600" b="1" dirty="0">
                <a:solidFill>
                  <a:srgbClr val="002B40"/>
                </a:solidFill>
                <a:effectLst/>
                <a:latin typeface="+mn-lt"/>
              </a:rPr>
              <a:t>M = 1:25.000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11062593" y="1982456"/>
            <a:ext cx="58737" cy="242887"/>
          </a:xfrm>
          <a:prstGeom prst="line">
            <a:avLst/>
          </a:prstGeom>
          <a:noFill/>
          <a:ln w="19050">
            <a:solidFill>
              <a:srgbClr val="D63D1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>
              <a:latin typeface="Times New Roman" pitchFamily="18" charset="0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11064180" y="2277731"/>
            <a:ext cx="58738" cy="242887"/>
          </a:xfrm>
          <a:prstGeom prst="line">
            <a:avLst/>
          </a:prstGeom>
          <a:noFill/>
          <a:ln w="19050">
            <a:solidFill>
              <a:srgbClr val="D63D1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>
              <a:latin typeface="Times New Roman" pitchFamily="18" charset="0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10948293" y="2284081"/>
            <a:ext cx="58737" cy="242887"/>
          </a:xfrm>
          <a:prstGeom prst="line">
            <a:avLst/>
          </a:prstGeom>
          <a:noFill/>
          <a:ln w="19050">
            <a:solidFill>
              <a:srgbClr val="D63D1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>
              <a:latin typeface="Times New Roman" pitchFamily="18" charset="0"/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11067355" y="3154031"/>
            <a:ext cx="58738" cy="242887"/>
          </a:xfrm>
          <a:prstGeom prst="line">
            <a:avLst/>
          </a:prstGeom>
          <a:noFill/>
          <a:ln w="19050">
            <a:solidFill>
              <a:srgbClr val="D63D1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>
              <a:latin typeface="Times New Roman" pitchFamily="18" charset="0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10837168" y="2288843"/>
            <a:ext cx="58737" cy="242888"/>
          </a:xfrm>
          <a:prstGeom prst="line">
            <a:avLst/>
          </a:prstGeom>
          <a:noFill/>
          <a:ln w="19050">
            <a:solidFill>
              <a:srgbClr val="D63D1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>
              <a:latin typeface="Times New Roman" pitchFamily="18" charset="0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10951468" y="3150856"/>
            <a:ext cx="58737" cy="242887"/>
          </a:xfrm>
          <a:prstGeom prst="line">
            <a:avLst/>
          </a:prstGeom>
          <a:noFill/>
          <a:ln w="19050">
            <a:solidFill>
              <a:srgbClr val="D63D1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>
              <a:latin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 rot="16200000">
            <a:off x="6258407" y="4072031"/>
            <a:ext cx="1045933" cy="2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de-CH" altLang="de-DE" b="1">
                <a:solidFill>
                  <a:srgbClr val="002B40"/>
                </a:solidFill>
                <a:effectLst/>
                <a:latin typeface="Arial" charset="0"/>
              </a:rPr>
              <a:t>ÖK50</a:t>
            </a:r>
            <a:endParaRPr lang="en-US" altLang="de-DE" b="1" dirty="0">
              <a:solidFill>
                <a:srgbClr val="002B40"/>
              </a:solidFill>
              <a:effectLst/>
              <a:latin typeface="Arial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 rot="16200000">
            <a:off x="7849906" y="5460108"/>
            <a:ext cx="1214218" cy="2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de-CH" altLang="de-DE" b="1" dirty="0">
                <a:solidFill>
                  <a:srgbClr val="002B40"/>
                </a:solidFill>
                <a:effectLst/>
                <a:latin typeface="Arial" charset="0"/>
              </a:rPr>
              <a:t>ÖK25V</a:t>
            </a:r>
            <a:endParaRPr lang="en-US" altLang="de-DE" b="1" dirty="0">
              <a:solidFill>
                <a:srgbClr val="002B40"/>
              </a:solidFill>
              <a:effectLst/>
              <a:latin typeface="Arial" charset="0"/>
            </a:endParaRPr>
          </a:p>
        </p:txBody>
      </p:sp>
      <p:pic>
        <p:nvPicPr>
          <p:cNvPr id="19" name="Picture 7" descr="oek25_5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5893" y="4319617"/>
            <a:ext cx="3199811" cy="234089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oek25_5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0977" y="3630843"/>
            <a:ext cx="1578794" cy="11544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Gerade Verbindung 2"/>
          <p:cNvCxnSpPr>
            <a:cxnSpLocks noChangeShapeType="1"/>
          </p:cNvCxnSpPr>
          <p:nvPr/>
        </p:nvCxnSpPr>
        <p:spPr bwMode="auto">
          <a:xfrm>
            <a:off x="8519771" y="3630843"/>
            <a:ext cx="3315934" cy="660431"/>
          </a:xfrm>
          <a:prstGeom prst="line">
            <a:avLst/>
          </a:prstGeom>
          <a:noFill/>
          <a:ln w="25400">
            <a:solidFill>
              <a:srgbClr val="D63D1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Gerade Verbindung 17"/>
          <p:cNvCxnSpPr>
            <a:cxnSpLocks noChangeShapeType="1"/>
          </p:cNvCxnSpPr>
          <p:nvPr/>
        </p:nvCxnSpPr>
        <p:spPr bwMode="auto">
          <a:xfrm>
            <a:off x="6940977" y="4785330"/>
            <a:ext cx="1661089" cy="189115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hteck 39"/>
          <p:cNvSpPr/>
          <p:nvPr/>
        </p:nvSpPr>
        <p:spPr>
          <a:xfrm>
            <a:off x="11066479" y="6457089"/>
            <a:ext cx="7184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i="1" dirty="0">
                <a:solidFill>
                  <a:srgbClr val="002B40"/>
                </a:solidFill>
                <a:latin typeface="TitilliumWeb" charset="0"/>
              </a:rPr>
              <a:t>© </a:t>
            </a:r>
            <a:r>
              <a:rPr lang="de-DE" sz="800" i="1" dirty="0" smtClean="0">
                <a:solidFill>
                  <a:srgbClr val="002B40"/>
                </a:solidFill>
                <a:latin typeface="TitilliumWeb" charset="0"/>
              </a:rPr>
              <a:t>Edlinger M.</a:t>
            </a:r>
            <a:endParaRPr lang="de-DE" dirty="0">
              <a:solidFill>
                <a:srgbClr val="002B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2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41" y="1679944"/>
            <a:ext cx="6380701" cy="49122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200" b="0" dirty="0"/>
              <a:t>Höhenlinien, auch Höhenschichtlinien oder Isohypsen </a:t>
            </a:r>
            <a:r>
              <a:rPr lang="de-DE" sz="2200" b="0" dirty="0" smtClean="0"/>
              <a:t>genannt, sind </a:t>
            </a:r>
            <a:r>
              <a:rPr lang="de-DE" sz="2200" dirty="0" smtClean="0">
                <a:solidFill>
                  <a:srgbClr val="D63D11"/>
                </a:solidFill>
              </a:rPr>
              <a:t>Verbindungen</a:t>
            </a:r>
            <a:r>
              <a:rPr lang="de-DE" sz="2200" b="0" dirty="0" smtClean="0"/>
              <a:t> </a:t>
            </a:r>
            <a:r>
              <a:rPr lang="de-DE" sz="2200" b="0" dirty="0"/>
              <a:t>von Geländepunkten gleicher </a:t>
            </a:r>
            <a:r>
              <a:rPr lang="de-DE" sz="2200" b="0" dirty="0" smtClean="0"/>
              <a:t>Meereshöhe</a:t>
            </a:r>
          </a:p>
          <a:p>
            <a:pPr>
              <a:lnSpc>
                <a:spcPct val="100000"/>
              </a:lnSpc>
            </a:pPr>
            <a:endParaRPr lang="de-DE" sz="2200" b="0" dirty="0"/>
          </a:p>
          <a:p>
            <a:pPr>
              <a:lnSpc>
                <a:spcPct val="100000"/>
              </a:lnSpc>
            </a:pPr>
            <a:r>
              <a:rPr lang="de-DE" sz="2200" b="0" dirty="0"/>
              <a:t>Den vertikalen Abstand </a:t>
            </a:r>
            <a:r>
              <a:rPr lang="de-DE" sz="2200" b="0" dirty="0" smtClean="0"/>
              <a:t>der Höhenlinien </a:t>
            </a:r>
            <a:r>
              <a:rPr lang="de-DE" sz="2200" b="0" dirty="0"/>
              <a:t>nennt man </a:t>
            </a:r>
            <a:r>
              <a:rPr lang="de-DE" sz="2200" dirty="0" err="1" smtClean="0">
                <a:solidFill>
                  <a:srgbClr val="D63D11"/>
                </a:solidFill>
              </a:rPr>
              <a:t>Äquidistanz</a:t>
            </a:r>
            <a:endParaRPr lang="de-DE" sz="2200" dirty="0" smtClean="0">
              <a:solidFill>
                <a:srgbClr val="D63D11"/>
              </a:solidFill>
            </a:endParaRPr>
          </a:p>
          <a:p>
            <a:pPr>
              <a:lnSpc>
                <a:spcPct val="100000"/>
              </a:lnSpc>
            </a:pPr>
            <a:endParaRPr lang="de-DE" sz="2200" b="0" dirty="0"/>
          </a:p>
          <a:p>
            <a:pPr>
              <a:lnSpc>
                <a:spcPct val="100000"/>
              </a:lnSpc>
            </a:pPr>
            <a:r>
              <a:rPr lang="de-DE" sz="2200" b="0" dirty="0" smtClean="0"/>
              <a:t>In </a:t>
            </a:r>
            <a:r>
              <a:rPr lang="de-DE" sz="2200" b="0" dirty="0" smtClean="0"/>
              <a:t>Österreichs </a:t>
            </a:r>
            <a:r>
              <a:rPr lang="de-DE" sz="2200" b="0" dirty="0"/>
              <a:t>Wander- und Skitourenkarten sind </a:t>
            </a:r>
            <a:r>
              <a:rPr lang="de-DE" sz="2200" b="0" dirty="0" smtClean="0"/>
              <a:t>Höhenlinien vorwiegend </a:t>
            </a:r>
            <a:r>
              <a:rPr lang="de-DE" sz="2200" b="0" dirty="0"/>
              <a:t>mit einer </a:t>
            </a:r>
            <a:r>
              <a:rPr lang="de-DE" sz="2200" b="0" dirty="0" err="1"/>
              <a:t>Äquidistanz</a:t>
            </a:r>
            <a:r>
              <a:rPr lang="de-DE" sz="2200" b="0" dirty="0"/>
              <a:t> von </a:t>
            </a:r>
            <a:r>
              <a:rPr lang="de-DE" sz="2200" dirty="0">
                <a:solidFill>
                  <a:srgbClr val="D63D11"/>
                </a:solidFill>
              </a:rPr>
              <a:t>20 m</a:t>
            </a:r>
            <a:r>
              <a:rPr lang="de-DE" sz="2200" b="0" dirty="0"/>
              <a:t> </a:t>
            </a:r>
            <a:r>
              <a:rPr lang="de-DE" sz="2200" b="0" dirty="0" smtClean="0"/>
              <a:t>angegeben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61" y="1021429"/>
            <a:ext cx="5154281" cy="5708980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Höhenlinien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1066479" y="6457089"/>
            <a:ext cx="7425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i="1" dirty="0">
                <a:latin typeface="TitilliumWeb" charset="0"/>
              </a:rPr>
              <a:t>© </a:t>
            </a:r>
            <a:r>
              <a:rPr lang="de-DE" sz="800" i="1" dirty="0" smtClean="0">
                <a:latin typeface="TitilliumWeb" charset="0"/>
              </a:rPr>
              <a:t>NFÖ / </a:t>
            </a:r>
            <a:r>
              <a:rPr lang="de-DE" sz="800" i="1" dirty="0" err="1" smtClean="0">
                <a:latin typeface="TitilliumWeb" charset="0"/>
              </a:rPr>
              <a:t>Sojer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9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03829"/>
            <a:ext cx="12192000" cy="5954171"/>
          </a:xfrm>
        </p:spPr>
      </p:pic>
      <p:sp>
        <p:nvSpPr>
          <p:cNvPr id="216077" name="Rectangle 13"/>
          <p:cNvSpPr>
            <a:spLocks noChangeArrowheads="1"/>
          </p:cNvSpPr>
          <p:nvPr/>
        </p:nvSpPr>
        <p:spPr bwMode="auto">
          <a:xfrm>
            <a:off x="17513300" y="1981200"/>
            <a:ext cx="406400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6078" name="Text Box 14"/>
          <p:cNvSpPr txBox="1">
            <a:spLocks noChangeArrowheads="1"/>
          </p:cNvSpPr>
          <p:nvPr/>
        </p:nvSpPr>
        <p:spPr bwMode="auto">
          <a:xfrm>
            <a:off x="565151" y="2257448"/>
            <a:ext cx="2387600" cy="4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Font typeface="Wingdings" charset="2"/>
              <a:buChar char="§"/>
            </a:pPr>
            <a:r>
              <a:rPr lang="de-CH" altLang="de-DE" sz="2200" b="1" dirty="0">
                <a:latin typeface="Arial" charset="0"/>
              </a:rPr>
              <a:t>Höhe </a:t>
            </a:r>
            <a:endParaRPr lang="de-CH" altLang="de-DE" sz="2200" dirty="0">
              <a:latin typeface="Arial" charset="0"/>
            </a:endParaRPr>
          </a:p>
        </p:txBody>
      </p:sp>
      <p:sp>
        <p:nvSpPr>
          <p:cNvPr id="216088" name="Rectangle 24"/>
          <p:cNvSpPr>
            <a:spLocks noChangeArrowheads="1"/>
          </p:cNvSpPr>
          <p:nvPr/>
        </p:nvSpPr>
        <p:spPr bwMode="auto">
          <a:xfrm>
            <a:off x="12776201" y="4302126"/>
            <a:ext cx="3905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>
              <a:latin typeface="Times New Roman" pitchFamily="18" charset="0"/>
            </a:endParaRPr>
          </a:p>
        </p:txBody>
      </p:sp>
      <p:sp>
        <p:nvSpPr>
          <p:cNvPr id="216089" name="Rectangle 25"/>
          <p:cNvSpPr>
            <a:spLocks noChangeArrowheads="1"/>
          </p:cNvSpPr>
          <p:nvPr/>
        </p:nvSpPr>
        <p:spPr bwMode="auto">
          <a:xfrm>
            <a:off x="12163426" y="2974976"/>
            <a:ext cx="3905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>
              <a:latin typeface="Times New Roman" pitchFamily="18" charset="0"/>
            </a:endParaRPr>
          </a:p>
        </p:txBody>
      </p:sp>
      <p:sp>
        <p:nvSpPr>
          <p:cNvPr id="216090" name="Text Box 26"/>
          <p:cNvSpPr txBox="1">
            <a:spLocks noChangeArrowheads="1"/>
          </p:cNvSpPr>
          <p:nvPr/>
        </p:nvSpPr>
        <p:spPr bwMode="auto">
          <a:xfrm>
            <a:off x="565151" y="3266953"/>
            <a:ext cx="2387600" cy="4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Font typeface="Wingdings" charset="2"/>
              <a:buChar char="§"/>
            </a:pPr>
            <a:r>
              <a:rPr lang="de-CH" altLang="de-DE" sz="2200" b="1" dirty="0">
                <a:latin typeface="Arial" charset="0"/>
              </a:rPr>
              <a:t>Steilheit </a:t>
            </a:r>
            <a:endParaRPr lang="de-CH" altLang="de-DE" sz="2200" dirty="0">
              <a:latin typeface="Arial" charset="0"/>
            </a:endParaRPr>
          </a:p>
        </p:txBody>
      </p:sp>
      <p:sp>
        <p:nvSpPr>
          <p:cNvPr id="216091" name="Text Box 27"/>
          <p:cNvSpPr txBox="1">
            <a:spLocks noChangeArrowheads="1"/>
          </p:cNvSpPr>
          <p:nvPr/>
        </p:nvSpPr>
        <p:spPr bwMode="auto">
          <a:xfrm>
            <a:off x="565151" y="4287090"/>
            <a:ext cx="2387600" cy="4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Font typeface="Wingdings" charset="2"/>
              <a:buChar char="§"/>
            </a:pPr>
            <a:r>
              <a:rPr lang="de-CH" altLang="de-DE" sz="2200" b="1" dirty="0">
                <a:latin typeface="Arial" charset="0"/>
              </a:rPr>
              <a:t>Exposition</a:t>
            </a:r>
          </a:p>
        </p:txBody>
      </p:sp>
      <p:sp>
        <p:nvSpPr>
          <p:cNvPr id="216092" name="Text Box 28"/>
          <p:cNvSpPr txBox="1">
            <a:spLocks noChangeArrowheads="1"/>
          </p:cNvSpPr>
          <p:nvPr/>
        </p:nvSpPr>
        <p:spPr bwMode="auto">
          <a:xfrm>
            <a:off x="565151" y="5392279"/>
            <a:ext cx="2387600" cy="4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Font typeface="Wingdings" charset="2"/>
              <a:buChar char="§"/>
            </a:pPr>
            <a:r>
              <a:rPr lang="de-CH" altLang="de-DE" sz="2200" b="1" dirty="0">
                <a:latin typeface="Arial" charset="0"/>
              </a:rPr>
              <a:t>Untergrund</a:t>
            </a:r>
          </a:p>
        </p:txBody>
      </p:sp>
      <p:sp>
        <p:nvSpPr>
          <p:cNvPr id="216093" name="Text Box 29"/>
          <p:cNvSpPr txBox="1">
            <a:spLocks noChangeArrowheads="1"/>
          </p:cNvSpPr>
          <p:nvPr/>
        </p:nvSpPr>
        <p:spPr bwMode="auto">
          <a:xfrm>
            <a:off x="565151" y="1244983"/>
            <a:ext cx="2387600" cy="4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Font typeface="Wingdings" charset="2"/>
              <a:buChar char="§"/>
            </a:pPr>
            <a:r>
              <a:rPr lang="de-CH" altLang="de-DE" sz="2200" b="1" dirty="0" smtClean="0">
                <a:latin typeface="Arial" charset="0"/>
              </a:rPr>
              <a:t>Geländeform</a:t>
            </a:r>
            <a:endParaRPr lang="de-CH" altLang="de-DE" sz="2200" i="1" dirty="0">
              <a:latin typeface="Arial" charset="0"/>
            </a:endParaRPr>
          </a:p>
        </p:txBody>
      </p:sp>
      <p:sp>
        <p:nvSpPr>
          <p:cNvPr id="216094" name="Oval 30"/>
          <p:cNvSpPr>
            <a:spLocks noChangeArrowheads="1"/>
          </p:cNvSpPr>
          <p:nvPr/>
        </p:nvSpPr>
        <p:spPr bwMode="auto">
          <a:xfrm>
            <a:off x="5213351" y="3273296"/>
            <a:ext cx="654050" cy="561024"/>
          </a:xfrm>
          <a:prstGeom prst="ellipse">
            <a:avLst/>
          </a:prstGeom>
          <a:noFill/>
          <a:ln w="63500">
            <a:solidFill>
              <a:srgbClr val="D63D1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>
              <a:latin typeface="Times New Roman" pitchFamily="18" charset="0"/>
            </a:endParaRPr>
          </a:p>
        </p:txBody>
      </p:sp>
      <p:sp>
        <p:nvSpPr>
          <p:cNvPr id="216101" name="Oval 37"/>
          <p:cNvSpPr>
            <a:spLocks noChangeArrowheads="1"/>
          </p:cNvSpPr>
          <p:nvPr/>
        </p:nvSpPr>
        <p:spPr bwMode="auto">
          <a:xfrm>
            <a:off x="6141005" y="4597928"/>
            <a:ext cx="703263" cy="570310"/>
          </a:xfrm>
          <a:prstGeom prst="ellipse">
            <a:avLst/>
          </a:prstGeom>
          <a:noFill/>
          <a:ln w="63500">
            <a:solidFill>
              <a:srgbClr val="D63D1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>
              <a:latin typeface="Times New Roman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rgbClr val="D63D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r>
              <a:rPr lang="de-DE" altLang="de-DE" kern="0" dirty="0">
                <a:latin typeface="Arial" panose="020B0604020202020204" pitchFamily="34" charset="0"/>
                <a:cs typeface="Arial" panose="020B0604020202020204" pitchFamily="34" charset="0"/>
              </a:rPr>
              <a:t> aus </a:t>
            </a:r>
            <a:r>
              <a:rPr lang="de-DE" alt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Höhenlinien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6398830" y="4804856"/>
            <a:ext cx="187614" cy="15645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7"/>
          <p:cNvSpPr>
            <a:spLocks noChangeArrowheads="1"/>
          </p:cNvSpPr>
          <p:nvPr/>
        </p:nvSpPr>
        <p:spPr bwMode="auto">
          <a:xfrm rot="20588368">
            <a:off x="9340722" y="1112356"/>
            <a:ext cx="1302471" cy="570310"/>
          </a:xfrm>
          <a:prstGeom prst="ellipse">
            <a:avLst/>
          </a:prstGeom>
          <a:noFill/>
          <a:ln w="63500">
            <a:solidFill>
              <a:srgbClr val="D63D1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>
              <a:latin typeface="Times New Roman" pitchFamily="18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 rot="20266786">
            <a:off x="9866255" y="1630086"/>
            <a:ext cx="1033261" cy="42473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eaLnBrk="1" hangingPunct="1">
              <a:lnSpc>
                <a:spcPct val="120000"/>
              </a:lnSpc>
            </a:pPr>
            <a:r>
              <a:rPr lang="de-CH" altLang="de-DE" sz="1800" b="1" dirty="0" smtClean="0">
                <a:solidFill>
                  <a:srgbClr val="D63D11"/>
                </a:solidFill>
                <a:latin typeface="Arial" charset="0"/>
              </a:rPr>
              <a:t>Rücken</a:t>
            </a:r>
            <a:r>
              <a:rPr lang="de-CH" altLang="de-DE" sz="1800" b="1" dirty="0" smtClean="0">
                <a:latin typeface="Arial" charset="0"/>
              </a:rPr>
              <a:t> </a:t>
            </a:r>
            <a:endParaRPr lang="de-CH" altLang="de-DE" sz="1800" dirty="0">
              <a:latin typeface="Arial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539109" y="4498435"/>
            <a:ext cx="703263" cy="570310"/>
          </a:xfrm>
          <a:prstGeom prst="ellipse">
            <a:avLst/>
          </a:prstGeom>
          <a:noFill/>
          <a:ln w="63500">
            <a:solidFill>
              <a:srgbClr val="D63D1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>
              <a:latin typeface="Times New Roman" pitchFamily="18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3765551" y="4724400"/>
            <a:ext cx="209140" cy="1586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37"/>
          <p:cNvSpPr>
            <a:spLocks noChangeArrowheads="1"/>
          </p:cNvSpPr>
          <p:nvPr/>
        </p:nvSpPr>
        <p:spPr bwMode="auto">
          <a:xfrm>
            <a:off x="6612731" y="5773414"/>
            <a:ext cx="703263" cy="570310"/>
          </a:xfrm>
          <a:prstGeom prst="ellipse">
            <a:avLst/>
          </a:prstGeom>
          <a:noFill/>
          <a:ln w="63500">
            <a:solidFill>
              <a:srgbClr val="D63D1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>
              <a:latin typeface="Times New Roman" pitchFamily="18" charset="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238182" y="6388496"/>
            <a:ext cx="1938255" cy="42473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eaLnBrk="1" hangingPunct="1">
              <a:lnSpc>
                <a:spcPct val="120000"/>
              </a:lnSpc>
            </a:pPr>
            <a:r>
              <a:rPr lang="de-CH" altLang="de-DE" sz="1800" b="1" smtClean="0">
                <a:solidFill>
                  <a:srgbClr val="D63D11"/>
                </a:solidFill>
                <a:latin typeface="Arial" charset="0"/>
              </a:rPr>
              <a:t>Schwarz=Fels</a:t>
            </a:r>
            <a:r>
              <a:rPr lang="de-CH" altLang="de-DE" sz="1800" b="1" smtClean="0">
                <a:latin typeface="Arial" charset="0"/>
              </a:rPr>
              <a:t> </a:t>
            </a:r>
            <a:endParaRPr lang="de-CH" altLang="de-DE" sz="1800" dirty="0">
              <a:latin typeface="Arial" charset="0"/>
            </a:endParaRP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3629740" y="5113691"/>
            <a:ext cx="644365" cy="42473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eaLnBrk="1" hangingPunct="1">
              <a:lnSpc>
                <a:spcPct val="120000"/>
              </a:lnSpc>
            </a:pPr>
            <a:r>
              <a:rPr lang="de-CH" altLang="de-DE" sz="1800" b="1" dirty="0" smtClean="0">
                <a:solidFill>
                  <a:srgbClr val="D63D11"/>
                </a:solidFill>
                <a:latin typeface="Arial" charset="0"/>
              </a:rPr>
              <a:t>SW</a:t>
            </a:r>
            <a:r>
              <a:rPr lang="de-CH" altLang="de-DE" sz="1800" b="1" dirty="0" smtClean="0">
                <a:latin typeface="Arial" charset="0"/>
              </a:rPr>
              <a:t> </a:t>
            </a:r>
            <a:endParaRPr lang="de-CH" altLang="de-DE" sz="1800" dirty="0">
              <a:latin typeface="Arial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10697906" y="6493140"/>
            <a:ext cx="699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i="1">
                <a:latin typeface="TitilliumWeb" charset="0"/>
              </a:rPr>
              <a:t>© </a:t>
            </a:r>
            <a:r>
              <a:rPr lang="de-DE" sz="800" i="1" smtClean="0">
                <a:latin typeface="TitilliumWeb" charset="0"/>
              </a:rPr>
              <a:t>Edlinger U.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3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8" grpId="0"/>
      <p:bldP spid="216090" grpId="0"/>
      <p:bldP spid="216091" grpId="0"/>
      <p:bldP spid="216092" grpId="0"/>
      <p:bldP spid="216093" grpId="0"/>
      <p:bldP spid="216094" grpId="0" animBg="1"/>
      <p:bldP spid="216101" grpId="0" animBg="1"/>
      <p:bldP spid="35" grpId="0" animBg="1"/>
      <p:bldP spid="37" grpId="0" animBg="1"/>
      <p:bldP spid="38" grpId="0" animBg="1"/>
      <p:bldP spid="41" grpId="0" animBg="1"/>
      <p:bldP spid="42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60341" y="1270001"/>
            <a:ext cx="8507212" cy="52222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e-DE" sz="1800" b="0" dirty="0" smtClean="0"/>
              <a:t>Vertikaler </a:t>
            </a:r>
            <a:r>
              <a:rPr lang="de-DE" sz="1800" b="0" dirty="0"/>
              <a:t>Abstand der Höhenlinien </a:t>
            </a:r>
            <a:r>
              <a:rPr lang="de-DE" sz="1800" b="0" dirty="0" smtClean="0"/>
              <a:t>in einer Karte ist immer </a:t>
            </a:r>
            <a:r>
              <a:rPr lang="de-DE" sz="1800" dirty="0" smtClean="0">
                <a:solidFill>
                  <a:srgbClr val="D63D11"/>
                </a:solidFill>
              </a:rPr>
              <a:t>gleich</a:t>
            </a:r>
          </a:p>
          <a:p>
            <a:pPr>
              <a:lnSpc>
                <a:spcPct val="120000"/>
              </a:lnSpc>
            </a:pPr>
            <a:r>
              <a:rPr lang="de-DE" sz="1800" b="0" dirty="0" smtClean="0"/>
              <a:t>Durch Böschungswinkel des Geländes </a:t>
            </a:r>
            <a:r>
              <a:rPr lang="de-DE" sz="1800" dirty="0">
                <a:solidFill>
                  <a:srgbClr val="D63D11"/>
                </a:solidFill>
              </a:rPr>
              <a:t>verändert</a:t>
            </a:r>
            <a:r>
              <a:rPr lang="de-DE" sz="1800" b="0" dirty="0"/>
              <a:t> sich der horizontale Abstand </a:t>
            </a:r>
            <a:r>
              <a:rPr lang="de-DE" sz="1800" b="0" dirty="0" smtClean="0"/>
              <a:t>der Höhenlinie</a:t>
            </a:r>
          </a:p>
          <a:p>
            <a:pPr>
              <a:lnSpc>
                <a:spcPct val="120000"/>
              </a:lnSpc>
            </a:pPr>
            <a:r>
              <a:rPr lang="de-DE" sz="1800" dirty="0" smtClean="0">
                <a:solidFill>
                  <a:srgbClr val="D63D11"/>
                </a:solidFill>
              </a:rPr>
              <a:t>Je </a:t>
            </a:r>
            <a:r>
              <a:rPr lang="de-DE" sz="1800" dirty="0">
                <a:solidFill>
                  <a:srgbClr val="D63D11"/>
                </a:solidFill>
              </a:rPr>
              <a:t>steiler </a:t>
            </a:r>
            <a:r>
              <a:rPr lang="de-DE" sz="1800" dirty="0" smtClean="0">
                <a:solidFill>
                  <a:srgbClr val="D63D11"/>
                </a:solidFill>
              </a:rPr>
              <a:t>das Gelände</a:t>
            </a:r>
            <a:r>
              <a:rPr lang="de-DE" sz="1800" b="0" dirty="0" smtClean="0"/>
              <a:t>, </a:t>
            </a:r>
            <a:r>
              <a:rPr lang="de-DE" sz="1800" b="0" dirty="0"/>
              <a:t>desto enger </a:t>
            </a:r>
            <a:r>
              <a:rPr lang="de-DE" sz="1800" b="0" dirty="0" smtClean="0"/>
              <a:t>sind die Höhenlinien eingezeichnet</a:t>
            </a:r>
          </a:p>
          <a:p>
            <a:pPr>
              <a:lnSpc>
                <a:spcPct val="120000"/>
              </a:lnSpc>
            </a:pPr>
            <a:r>
              <a:rPr lang="de-DE" sz="1800" b="0" dirty="0" smtClean="0"/>
              <a:t>Im </a:t>
            </a:r>
            <a:r>
              <a:rPr lang="de-DE" sz="1800" b="0" dirty="0"/>
              <a:t>Bergsport wird die Neigung in </a:t>
            </a:r>
            <a:r>
              <a:rPr lang="de-DE" sz="1800" dirty="0">
                <a:solidFill>
                  <a:srgbClr val="D63D11"/>
                </a:solidFill>
              </a:rPr>
              <a:t>Grad</a:t>
            </a:r>
            <a:r>
              <a:rPr lang="de-DE" sz="1800" b="0" dirty="0"/>
              <a:t> (°) </a:t>
            </a:r>
            <a:r>
              <a:rPr lang="de-DE" sz="1800" b="0" dirty="0" smtClean="0"/>
              <a:t>angegeben, nicht </a:t>
            </a:r>
            <a:r>
              <a:rPr lang="de-DE" sz="1800" b="0" dirty="0"/>
              <a:t>wie im </a:t>
            </a:r>
            <a:r>
              <a:rPr lang="de-DE" sz="1800" b="0" dirty="0" smtClean="0"/>
              <a:t>Straßenverkehr in </a:t>
            </a:r>
            <a:r>
              <a:rPr lang="de-DE" sz="1800" b="0" dirty="0"/>
              <a:t>Prozent (45° sind 100 </a:t>
            </a:r>
            <a:r>
              <a:rPr lang="de-DE" sz="1800" b="0" dirty="0" smtClean="0"/>
              <a:t>%) </a:t>
            </a:r>
          </a:p>
          <a:p>
            <a:pPr>
              <a:lnSpc>
                <a:spcPct val="120000"/>
              </a:lnSpc>
            </a:pPr>
            <a:r>
              <a:rPr lang="de-DE" sz="1800" b="0" dirty="0" smtClean="0"/>
              <a:t>Darstellung </a:t>
            </a:r>
            <a:r>
              <a:rPr lang="de-DE" sz="1800" b="0" dirty="0"/>
              <a:t>in </a:t>
            </a:r>
            <a:r>
              <a:rPr lang="de-DE" sz="1800" b="0" dirty="0" smtClean="0"/>
              <a:t>steilen oder </a:t>
            </a:r>
            <a:r>
              <a:rPr lang="de-DE" sz="1800" dirty="0">
                <a:solidFill>
                  <a:srgbClr val="D63D11"/>
                </a:solidFill>
              </a:rPr>
              <a:t>senkrechten </a:t>
            </a:r>
            <a:r>
              <a:rPr lang="de-DE" sz="1800" dirty="0" smtClean="0">
                <a:solidFill>
                  <a:srgbClr val="D63D11"/>
                </a:solidFill>
              </a:rPr>
              <a:t>Bereichen </a:t>
            </a:r>
            <a:r>
              <a:rPr lang="de-DE" sz="1800" b="0" dirty="0" smtClean="0"/>
              <a:t>oft durch Felszeichnungen </a:t>
            </a:r>
            <a:r>
              <a:rPr lang="de-DE" sz="1800" b="0" dirty="0"/>
              <a:t>oder </a:t>
            </a:r>
            <a:r>
              <a:rPr lang="de-DE" sz="1800" b="0" dirty="0" smtClean="0"/>
              <a:t>Schraffen</a:t>
            </a:r>
            <a:endParaRPr lang="de-DE" sz="1800" b="0" dirty="0"/>
          </a:p>
          <a:p>
            <a:pPr>
              <a:lnSpc>
                <a:spcPct val="120000"/>
              </a:lnSpc>
            </a:pPr>
            <a:r>
              <a:rPr lang="de-DE" sz="1800" b="0" dirty="0"/>
              <a:t>Planzeiger mit </a:t>
            </a:r>
            <a:r>
              <a:rPr lang="de-DE" sz="1800" dirty="0" smtClean="0">
                <a:solidFill>
                  <a:srgbClr val="D63D11"/>
                </a:solidFill>
              </a:rPr>
              <a:t>Böschungsmaßstab</a:t>
            </a:r>
            <a:r>
              <a:rPr lang="de-DE" sz="1800" b="0" dirty="0" smtClean="0"/>
              <a:t> </a:t>
            </a:r>
            <a:r>
              <a:rPr lang="de-DE" sz="1800" b="0" dirty="0"/>
              <a:t>eignen </a:t>
            </a:r>
            <a:r>
              <a:rPr lang="de-DE" sz="1800" b="0" dirty="0" smtClean="0"/>
              <a:t>sich, </a:t>
            </a:r>
            <a:r>
              <a:rPr lang="de-DE" sz="1800" b="0" dirty="0"/>
              <a:t>um aus </a:t>
            </a:r>
            <a:r>
              <a:rPr lang="de-DE" sz="1800" b="0" dirty="0" smtClean="0"/>
              <a:t>der Karte </a:t>
            </a:r>
            <a:r>
              <a:rPr lang="de-DE" sz="1800" b="0" dirty="0"/>
              <a:t>die </a:t>
            </a:r>
            <a:r>
              <a:rPr lang="de-DE" sz="1800" b="0" dirty="0" smtClean="0"/>
              <a:t>Hangsteilheit </a:t>
            </a:r>
            <a:r>
              <a:rPr lang="de-DE" sz="1800" b="0" dirty="0"/>
              <a:t>zu </a:t>
            </a:r>
            <a:r>
              <a:rPr lang="de-DE" sz="1800" b="0" dirty="0" smtClean="0"/>
              <a:t>ermitteln</a:t>
            </a:r>
            <a:endParaRPr lang="de-DE" sz="1800" b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Höhenlinie und </a:t>
            </a:r>
            <a:r>
              <a:rPr lang="de-DE" dirty="0" smtClean="0">
                <a:solidFill>
                  <a:srgbClr val="D63D11"/>
                </a:solidFill>
              </a:rPr>
              <a:t>Steilheit</a:t>
            </a:r>
            <a:endParaRPr lang="de-DE" dirty="0">
              <a:solidFill>
                <a:srgbClr val="D63D11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553" y="891186"/>
            <a:ext cx="3324447" cy="5986251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1" y="5644774"/>
            <a:ext cx="5912868" cy="847467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8125042" y="6469395"/>
            <a:ext cx="7425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i="1" dirty="0">
                <a:latin typeface="TitilliumWeb" charset="0"/>
              </a:rPr>
              <a:t>© </a:t>
            </a:r>
            <a:r>
              <a:rPr lang="de-DE" sz="800" i="1" dirty="0" smtClean="0">
                <a:latin typeface="TitilliumWeb" charset="0"/>
              </a:rPr>
              <a:t>NFÖ / </a:t>
            </a:r>
            <a:r>
              <a:rPr lang="de-DE" sz="800" i="1" dirty="0" err="1" smtClean="0">
                <a:latin typeface="TitilliumWeb" charset="0"/>
              </a:rPr>
              <a:t>Sojer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0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60341" y="2030819"/>
            <a:ext cx="6508292" cy="33173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0" dirty="0" smtClean="0"/>
              <a:t>Durch Höhenlinien kann die </a:t>
            </a:r>
            <a:r>
              <a:rPr lang="de-DE" sz="2000" dirty="0">
                <a:solidFill>
                  <a:srgbClr val="D63D11"/>
                </a:solidFill>
              </a:rPr>
              <a:t>Form des </a:t>
            </a:r>
            <a:r>
              <a:rPr lang="de-DE" sz="2000" dirty="0" smtClean="0">
                <a:solidFill>
                  <a:srgbClr val="D63D11"/>
                </a:solidFill>
              </a:rPr>
              <a:t>Geländes</a:t>
            </a:r>
            <a:r>
              <a:rPr lang="de-DE" sz="2000" b="0" dirty="0" smtClean="0"/>
              <a:t> erkannt werden</a:t>
            </a:r>
          </a:p>
          <a:p>
            <a:pPr>
              <a:lnSpc>
                <a:spcPct val="100000"/>
              </a:lnSpc>
            </a:pPr>
            <a:endParaRPr lang="de-DE" sz="2000" b="0" dirty="0" smtClean="0"/>
          </a:p>
          <a:p>
            <a:pPr>
              <a:lnSpc>
                <a:spcPct val="100000"/>
              </a:lnSpc>
            </a:pPr>
            <a:r>
              <a:rPr lang="de-DE" sz="2000" b="0" dirty="0"/>
              <a:t>Erfolgt die Ausbuchtung einer Höhenlinie </a:t>
            </a:r>
            <a:r>
              <a:rPr lang="de-DE" sz="2000" dirty="0" smtClean="0">
                <a:solidFill>
                  <a:srgbClr val="D63D11"/>
                </a:solidFill>
              </a:rPr>
              <a:t>hangaufwärts</a:t>
            </a:r>
            <a:r>
              <a:rPr lang="de-DE" sz="2000" b="0" dirty="0" smtClean="0"/>
              <a:t>, handelt </a:t>
            </a:r>
            <a:r>
              <a:rPr lang="de-DE" sz="2000" b="0" dirty="0"/>
              <a:t>es sich um einen Graben oder </a:t>
            </a:r>
            <a:r>
              <a:rPr lang="de-DE" sz="2000" b="0" dirty="0" smtClean="0"/>
              <a:t>eine Rinne</a:t>
            </a:r>
          </a:p>
          <a:p>
            <a:pPr>
              <a:lnSpc>
                <a:spcPct val="100000"/>
              </a:lnSpc>
            </a:pPr>
            <a:endParaRPr lang="de-DE" sz="2000" b="0" dirty="0" smtClean="0"/>
          </a:p>
          <a:p>
            <a:pPr>
              <a:lnSpc>
                <a:spcPct val="100000"/>
              </a:lnSpc>
            </a:pPr>
            <a:r>
              <a:rPr lang="de-DE" sz="2000" b="0" dirty="0" smtClean="0"/>
              <a:t>Erfolgt </a:t>
            </a:r>
            <a:r>
              <a:rPr lang="de-DE" sz="2000" b="0" dirty="0"/>
              <a:t>die Ausbuchtung </a:t>
            </a:r>
            <a:r>
              <a:rPr lang="de-DE" sz="2000" dirty="0">
                <a:solidFill>
                  <a:srgbClr val="D63D11"/>
                </a:solidFill>
              </a:rPr>
              <a:t>talwärts</a:t>
            </a:r>
            <a:r>
              <a:rPr lang="de-DE" sz="2000" b="0" dirty="0"/>
              <a:t>, handelt </a:t>
            </a:r>
            <a:r>
              <a:rPr lang="de-DE" sz="2000" b="0" dirty="0" smtClean="0"/>
              <a:t>es sich </a:t>
            </a:r>
            <a:r>
              <a:rPr lang="de-DE" sz="2000" b="0" dirty="0"/>
              <a:t>um einen Grat oder </a:t>
            </a:r>
            <a:r>
              <a:rPr lang="de-DE" sz="2000" b="0" dirty="0" smtClean="0"/>
              <a:t>Rücken</a:t>
            </a:r>
            <a:endParaRPr lang="de-DE" sz="2000" b="0" dirty="0"/>
          </a:p>
          <a:p>
            <a:endParaRPr lang="de-DE" sz="1800" b="0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Höhenlinie und </a:t>
            </a:r>
            <a:r>
              <a:rPr lang="de-DE" dirty="0" smtClean="0">
                <a:solidFill>
                  <a:srgbClr val="D63D11"/>
                </a:solidFill>
              </a:rPr>
              <a:t>Geländeform</a:t>
            </a:r>
            <a:endParaRPr lang="de-DE" dirty="0">
              <a:solidFill>
                <a:srgbClr val="D63D11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79" y="918793"/>
            <a:ext cx="5504121" cy="593920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1300396" y="6576681"/>
            <a:ext cx="699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i="1">
                <a:latin typeface="TitilliumWeb" charset="0"/>
              </a:rPr>
              <a:t>© </a:t>
            </a:r>
            <a:r>
              <a:rPr lang="de-DE" sz="800" i="1" smtClean="0">
                <a:latin typeface="TitilliumWeb" charset="0"/>
              </a:rPr>
              <a:t>Edlinger U.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29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st_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13928" r="23481" b="46064"/>
          <a:stretch/>
        </p:blipFill>
        <p:spPr bwMode="auto">
          <a:xfrm>
            <a:off x="360341" y="1818170"/>
            <a:ext cx="5737209" cy="416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st_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t="55728" r="23233" b="1419"/>
          <a:stretch/>
        </p:blipFill>
        <p:spPr bwMode="auto">
          <a:xfrm>
            <a:off x="6275481" y="1570906"/>
            <a:ext cx="5645628" cy="428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341" y="1270002"/>
            <a:ext cx="11470914" cy="420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0" dirty="0" smtClean="0"/>
              <a:t>Welches </a:t>
            </a:r>
            <a:r>
              <a:rPr lang="de-DE" sz="2200" dirty="0" smtClean="0">
                <a:solidFill>
                  <a:srgbClr val="D63D11"/>
                </a:solidFill>
              </a:rPr>
              <a:t>Höhenlinienbild</a:t>
            </a:r>
            <a:r>
              <a:rPr lang="de-DE" sz="2200" b="0" dirty="0" smtClean="0"/>
              <a:t> passt zu welcher </a:t>
            </a:r>
            <a:r>
              <a:rPr lang="de-DE" sz="2200" dirty="0" smtClean="0">
                <a:solidFill>
                  <a:srgbClr val="D63D11"/>
                </a:solidFill>
              </a:rPr>
              <a:t>Schnittdarstellung</a:t>
            </a:r>
            <a:r>
              <a:rPr lang="de-DE" sz="2200" b="0" dirty="0" smtClean="0"/>
              <a:t>?</a:t>
            </a:r>
            <a:endParaRPr lang="de-DE" sz="2200" b="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2540696"/>
              </p:ext>
            </p:extLst>
          </p:nvPr>
        </p:nvGraphicFramePr>
        <p:xfrm>
          <a:off x="0" y="6159500"/>
          <a:ext cx="12192003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90156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A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B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C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D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E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F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G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H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I</a:t>
                      </a:r>
                      <a:endParaRPr lang="de-DE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Höhenlinien/Geländeform </a:t>
            </a:r>
            <a:r>
              <a:rPr lang="de-DE" dirty="0" smtClean="0">
                <a:solidFill>
                  <a:srgbClr val="D63D11"/>
                </a:solidFill>
              </a:rPr>
              <a:t>Selbsttest</a:t>
            </a:r>
            <a:endParaRPr lang="de-DE" dirty="0">
              <a:solidFill>
                <a:srgbClr val="D63D1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69196" y="6113724"/>
            <a:ext cx="40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D63D11"/>
                </a:solidFill>
              </a:rPr>
              <a:t>8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901810" y="6113724"/>
            <a:ext cx="40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D63D11"/>
                </a:solidFill>
              </a:rPr>
              <a:t>6</a:t>
            </a:r>
            <a:endParaRPr lang="de-DE" sz="2800" b="1" dirty="0">
              <a:solidFill>
                <a:srgbClr val="D63D1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39578" y="6113724"/>
            <a:ext cx="40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D63D11"/>
                </a:solidFill>
              </a:rPr>
              <a:t>4</a:t>
            </a:r>
            <a:endParaRPr lang="de-DE" sz="2800" b="1" dirty="0">
              <a:solidFill>
                <a:srgbClr val="D63D1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7346" y="6113724"/>
            <a:ext cx="40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D63D11"/>
                </a:solidFill>
              </a:rPr>
              <a:t>3</a:t>
            </a:r>
            <a:endParaRPr lang="de-DE" sz="2800" b="1" dirty="0">
              <a:solidFill>
                <a:srgbClr val="D63D1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57327" y="6113724"/>
            <a:ext cx="40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D63D11"/>
                </a:solidFill>
              </a:rPr>
              <a:t>5</a:t>
            </a:r>
            <a:endParaRPr lang="de-DE" sz="2800" b="1" dirty="0">
              <a:solidFill>
                <a:srgbClr val="D63D1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915114" y="6113724"/>
            <a:ext cx="40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D63D11"/>
                </a:solidFill>
              </a:rPr>
              <a:t>2</a:t>
            </a:r>
            <a:endParaRPr lang="de-DE" sz="2800" b="1" dirty="0">
              <a:solidFill>
                <a:srgbClr val="D63D1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585496" y="6113724"/>
            <a:ext cx="40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D63D11"/>
                </a:solidFill>
              </a:rPr>
              <a:t>9</a:t>
            </a:r>
            <a:endParaRPr lang="de-DE" sz="2800" b="1" dirty="0">
              <a:solidFill>
                <a:srgbClr val="D63D1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979749" y="6113724"/>
            <a:ext cx="40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D63D11"/>
                </a:solidFill>
              </a:rPr>
              <a:t>7</a:t>
            </a:r>
            <a:endParaRPr lang="de-DE" sz="2800" b="1" dirty="0">
              <a:solidFill>
                <a:srgbClr val="D63D1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1329730" y="6113724"/>
            <a:ext cx="40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D63D11"/>
                </a:solidFill>
              </a:rPr>
              <a:t>1</a:t>
            </a:r>
            <a:endParaRPr lang="de-DE" sz="2800" b="1" dirty="0">
              <a:solidFill>
                <a:srgbClr val="D63D1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360341" y="1695891"/>
            <a:ext cx="5737209" cy="4279608"/>
          </a:xfrm>
          <a:prstGeom prst="rect">
            <a:avLst/>
          </a:prstGeom>
          <a:noFill/>
          <a:ln w="38100">
            <a:solidFill>
              <a:srgbClr val="002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>
            <a:off x="6229690" y="1690578"/>
            <a:ext cx="5737209" cy="4279608"/>
          </a:xfrm>
          <a:prstGeom prst="rect">
            <a:avLst/>
          </a:prstGeom>
          <a:noFill/>
          <a:ln w="38100">
            <a:solidFill>
              <a:srgbClr val="D63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48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W3-Master">
  <a:themeElements>
    <a:clrScheme name="W3">
      <a:dk1>
        <a:srgbClr val="002B40"/>
      </a:dk1>
      <a:lt1>
        <a:srgbClr val="FFFFFF"/>
      </a:lt1>
      <a:dk2>
        <a:srgbClr val="002B40"/>
      </a:dk2>
      <a:lt2>
        <a:srgbClr val="EEECE1"/>
      </a:lt2>
      <a:accent1>
        <a:srgbClr val="D624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70C0F"/>
      </a:hlink>
      <a:folHlink>
        <a:srgbClr val="C70C0F"/>
      </a:folHlink>
    </a:clrScheme>
    <a:fontScheme name="W3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741</Words>
  <Application>Microsoft Macintosh PowerPoint</Application>
  <PresentationFormat>Breitbild</PresentationFormat>
  <Paragraphs>154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Calibri</vt:lpstr>
      <vt:lpstr>Symbol</vt:lpstr>
      <vt:lpstr>Times New Roman</vt:lpstr>
      <vt:lpstr>Titillium Web</vt:lpstr>
      <vt:lpstr>TitilliumWeb</vt:lpstr>
      <vt:lpstr>Wingdings</vt:lpstr>
      <vt:lpstr>Arial</vt:lpstr>
      <vt:lpstr>W3-Master</vt:lpstr>
      <vt:lpstr>Orientierung/Kartenkunde</vt:lpstr>
      <vt:lpstr>Orientierung</vt:lpstr>
      <vt:lpstr>Die topographische Karte</vt:lpstr>
      <vt:lpstr>Maßstab</vt:lpstr>
      <vt:lpstr>Höhenlinien</vt:lpstr>
      <vt:lpstr>Informationen aus Höhenlinien</vt:lpstr>
      <vt:lpstr>Höhenlinie und Steilheit</vt:lpstr>
      <vt:lpstr>Höhenlinie und Geländeform</vt:lpstr>
      <vt:lpstr>Höhenlinien/Geländeform Selbsttest</vt:lpstr>
      <vt:lpstr>Höhenlinie und Hangexposition</vt:lpstr>
      <vt:lpstr>Darstellung und Gestaltung einer Karte</vt:lpstr>
      <vt:lpstr>Karten/Geländevergleich - Einnorden der Karte</vt:lpstr>
      <vt:lpstr> Kurzfilme – Orientierung</vt:lpstr>
      <vt:lpstr>PowerPoint-Präsentation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ullin</dc:creator>
  <cp:lastModifiedBy>Martin Edlinger</cp:lastModifiedBy>
  <cp:revision>290</cp:revision>
  <cp:lastPrinted>2016-10-20T18:21:15Z</cp:lastPrinted>
  <dcterms:created xsi:type="dcterms:W3CDTF">2016-10-17T08:41:26Z</dcterms:created>
  <dcterms:modified xsi:type="dcterms:W3CDTF">2017-01-04T15:57:49Z</dcterms:modified>
</cp:coreProperties>
</file>