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8"/>
  </p:notesMasterIdLst>
  <p:sldIdLst>
    <p:sldId id="266" r:id="rId2"/>
    <p:sldId id="288" r:id="rId3"/>
    <p:sldId id="292" r:id="rId4"/>
    <p:sldId id="293" r:id="rId5"/>
    <p:sldId id="294" r:id="rId6"/>
    <p:sldId id="289" r:id="rId7"/>
    <p:sldId id="290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274" r:id="rId16"/>
    <p:sldId id="287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D11"/>
    <a:srgbClr val="00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89209"/>
  </p:normalViewPr>
  <p:slideViewPr>
    <p:cSldViewPr snapToGrid="0">
      <p:cViewPr>
        <p:scale>
          <a:sx n="90" d="100"/>
          <a:sy n="90" d="100"/>
        </p:scale>
        <p:origin x="1352" y="144"/>
      </p:cViewPr>
      <p:guideLst/>
    </p:cSldViewPr>
  </p:slideViewPr>
  <p:outlineViewPr>
    <p:cViewPr>
      <p:scale>
        <a:sx n="33" d="100"/>
        <a:sy n="33" d="100"/>
      </p:scale>
      <p:origin x="0" y="-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30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04.01.17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205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66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Oberhal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28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390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908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289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200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20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81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055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12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07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>
              <a:solidFill>
                <a:srgbClr val="D63D1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653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206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018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729478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2163450"/>
            <a:ext cx="1491608" cy="6990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61" y="2164100"/>
            <a:ext cx="2801435" cy="698419"/>
          </a:xfrm>
          <a:prstGeom prst="rect">
            <a:avLst/>
          </a:prstGeom>
          <a:effectLst>
            <a:outerShdw blurRad="304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Gelände</a:t>
            </a:r>
            <a:endParaRPr lang="de-A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71" y="824203"/>
            <a:ext cx="1595355" cy="9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2" y="1270001"/>
            <a:ext cx="5211118" cy="385489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sz="2900" b="0" dirty="0"/>
              <a:t>Unterhalb der Waldgrenze kann der Wind die Schneedecke </a:t>
            </a:r>
            <a:r>
              <a:rPr lang="de-DE" sz="2900" dirty="0" smtClean="0">
                <a:solidFill>
                  <a:srgbClr val="D63D11"/>
                </a:solidFill>
              </a:rPr>
              <a:t>weniger stark </a:t>
            </a:r>
            <a:r>
              <a:rPr lang="de-DE" sz="2900" b="0" dirty="0" smtClean="0"/>
              <a:t>beeinflussen</a:t>
            </a:r>
          </a:p>
          <a:p>
            <a:pPr>
              <a:lnSpc>
                <a:spcPct val="120000"/>
              </a:lnSpc>
            </a:pPr>
            <a:r>
              <a:rPr lang="de-DE" sz="2900" dirty="0" smtClean="0">
                <a:solidFill>
                  <a:srgbClr val="D63D11"/>
                </a:solidFill>
              </a:rPr>
              <a:t>Meist nur </a:t>
            </a:r>
            <a:r>
              <a:rPr lang="de-DE" sz="2900" b="0" dirty="0"/>
              <a:t>auf freien Flächen und im lichten Wald eine </a:t>
            </a:r>
            <a:r>
              <a:rPr lang="de-DE" sz="2900" b="0" dirty="0" smtClean="0"/>
              <a:t>gleichmäßige Schneedecke die </a:t>
            </a:r>
            <a:r>
              <a:rPr lang="de-DE" sz="2900" b="0" dirty="0"/>
              <a:t>zu </a:t>
            </a:r>
            <a:r>
              <a:rPr lang="de-DE" sz="2900" b="0" dirty="0" smtClean="0"/>
              <a:t>einer Bruchfortpflanzung führen kann (Schneebrettlawinen)</a:t>
            </a:r>
          </a:p>
          <a:p>
            <a:pPr>
              <a:lnSpc>
                <a:spcPct val="120000"/>
              </a:lnSpc>
            </a:pPr>
            <a:r>
              <a:rPr lang="de-DE" sz="2900" b="0" dirty="0" smtClean="0"/>
              <a:t>Zudem </a:t>
            </a:r>
            <a:r>
              <a:rPr lang="de-DE" sz="2900" b="0" dirty="0"/>
              <a:t>wirken sich in dieser </a:t>
            </a:r>
            <a:r>
              <a:rPr lang="de-DE" sz="2900" b="0" dirty="0" smtClean="0"/>
              <a:t>Höhenzone </a:t>
            </a:r>
            <a:r>
              <a:rPr lang="de-DE" sz="2900" dirty="0" smtClean="0">
                <a:solidFill>
                  <a:srgbClr val="D63D11"/>
                </a:solidFill>
              </a:rPr>
              <a:t>Temperaturschwankungen</a:t>
            </a:r>
            <a:r>
              <a:rPr lang="de-DE" sz="2900" b="0" dirty="0"/>
              <a:t> </a:t>
            </a:r>
            <a:r>
              <a:rPr lang="de-DE" sz="2900" b="0" dirty="0" smtClean="0"/>
              <a:t>positiv auf die </a:t>
            </a:r>
            <a:r>
              <a:rPr lang="de-DE" sz="2900" b="0" dirty="0"/>
              <a:t>Stabilität der Schneedecke </a:t>
            </a:r>
            <a:r>
              <a:rPr lang="de-DE" sz="2900" b="0" dirty="0" smtClean="0"/>
              <a:t>aus</a:t>
            </a:r>
            <a:endParaRPr lang="de-DE" sz="2900" b="0" dirty="0"/>
          </a:p>
          <a:p>
            <a:pPr>
              <a:lnSpc>
                <a:spcPct val="120000"/>
              </a:lnSpc>
            </a:pPr>
            <a:endParaRPr lang="de-DE" b="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210" y="903201"/>
            <a:ext cx="6315740" cy="5954799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Höhenstufen </a:t>
            </a:r>
            <a:r>
              <a:rPr lang="de-DE" dirty="0">
                <a:solidFill>
                  <a:srgbClr val="002B40"/>
                </a:solidFill>
              </a:rPr>
              <a:t>- </a:t>
            </a:r>
            <a:r>
              <a:rPr lang="de-DE" sz="2800" dirty="0" smtClean="0">
                <a:solidFill>
                  <a:srgbClr val="D63D11"/>
                </a:solidFill>
              </a:rPr>
              <a:t>Unterhalb</a:t>
            </a:r>
            <a:r>
              <a:rPr lang="de-DE" sz="2800" dirty="0" smtClean="0">
                <a:solidFill>
                  <a:srgbClr val="002B40"/>
                </a:solidFill>
              </a:rPr>
              <a:t> </a:t>
            </a:r>
            <a:r>
              <a:rPr lang="de-DE" sz="2800" dirty="0">
                <a:solidFill>
                  <a:srgbClr val="002B40"/>
                </a:solidFill>
              </a:rPr>
              <a:t>der Waldgrenze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5852160" y="903201"/>
            <a:ext cx="6327790" cy="39234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722228" y="5387693"/>
            <a:ext cx="4804169" cy="1204493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0" dirty="0">
                <a:solidFill>
                  <a:schemeClr val="bg1"/>
                </a:solidFill>
              </a:rPr>
              <a:t>Wald </a:t>
            </a:r>
            <a:r>
              <a:rPr lang="de-DE" sz="2000" b="0" dirty="0" smtClean="0">
                <a:solidFill>
                  <a:schemeClr val="bg1"/>
                </a:solidFill>
              </a:rPr>
              <a:t>wirkt sich </a:t>
            </a:r>
            <a:r>
              <a:rPr lang="de-DE" sz="2000" b="0" dirty="0">
                <a:solidFill>
                  <a:schemeClr val="bg1"/>
                </a:solidFill>
              </a:rPr>
              <a:t>positiv auf </a:t>
            </a:r>
            <a:r>
              <a:rPr lang="de-DE" sz="2000" b="0" dirty="0" smtClean="0">
                <a:solidFill>
                  <a:schemeClr val="bg1"/>
                </a:solidFill>
              </a:rPr>
              <a:t>die Schneedecke </a:t>
            </a:r>
            <a:r>
              <a:rPr lang="de-DE" sz="2000" b="0" dirty="0">
                <a:solidFill>
                  <a:schemeClr val="bg1"/>
                </a:solidFill>
              </a:rPr>
              <a:t>aus, gibt </a:t>
            </a:r>
            <a:r>
              <a:rPr lang="de-DE" sz="2000" b="0" dirty="0" smtClean="0">
                <a:solidFill>
                  <a:schemeClr val="bg1"/>
                </a:solidFill>
              </a:rPr>
              <a:t>aber erst Sicherheit</a:t>
            </a:r>
            <a:r>
              <a:rPr lang="de-DE" sz="2000" b="0" dirty="0">
                <a:solidFill>
                  <a:schemeClr val="bg1"/>
                </a:solidFill>
              </a:rPr>
              <a:t>, wenn eine </a:t>
            </a:r>
            <a:r>
              <a:rPr lang="de-DE" sz="2000" b="0" dirty="0" smtClean="0">
                <a:solidFill>
                  <a:schemeClr val="bg1"/>
                </a:solidFill>
              </a:rPr>
              <a:t>genussvolle Befahrung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smtClean="0">
                <a:solidFill>
                  <a:schemeClr val="bg1"/>
                </a:solidFill>
              </a:rPr>
              <a:t>kaum </a:t>
            </a:r>
            <a:r>
              <a:rPr lang="de-DE" sz="2000" b="0" dirty="0">
                <a:solidFill>
                  <a:schemeClr val="bg1"/>
                </a:solidFill>
              </a:rPr>
              <a:t>mehr möglich </a:t>
            </a:r>
            <a:r>
              <a:rPr lang="de-DE" sz="2000" b="0" dirty="0" smtClean="0">
                <a:solidFill>
                  <a:schemeClr val="bg1"/>
                </a:solidFill>
              </a:rPr>
              <a:t>ist.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387693"/>
            <a:ext cx="361887" cy="45696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1066479" y="6457089"/>
            <a:ext cx="893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Edlinger U.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u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M.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1" y="1414129"/>
            <a:ext cx="6659899" cy="52584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000" dirty="0" smtClean="0">
                <a:solidFill>
                  <a:srgbClr val="D63D11"/>
                </a:solidFill>
              </a:rPr>
              <a:t>Randbereiche</a:t>
            </a:r>
            <a:r>
              <a:rPr lang="de-DE" sz="2000" b="0" dirty="0" smtClean="0"/>
              <a:t> </a:t>
            </a:r>
            <a:r>
              <a:rPr lang="de-DE" sz="2000" b="0" dirty="0"/>
              <a:t>der Mulden sind </a:t>
            </a:r>
            <a:r>
              <a:rPr lang="de-DE" sz="2000" b="0" dirty="0" smtClean="0"/>
              <a:t>für </a:t>
            </a:r>
            <a:r>
              <a:rPr lang="de-DE" sz="2000" b="0" dirty="0"/>
              <a:t>eine </a:t>
            </a:r>
            <a:r>
              <a:rPr lang="de-DE" sz="2000" b="0" dirty="0" smtClean="0"/>
              <a:t>Auslösung von </a:t>
            </a:r>
            <a:r>
              <a:rPr lang="de-DE" sz="2000" b="0" dirty="0"/>
              <a:t>Triebschnee </a:t>
            </a:r>
            <a:r>
              <a:rPr lang="de-DE" sz="2000" dirty="0">
                <a:solidFill>
                  <a:srgbClr val="D63D11"/>
                </a:solidFill>
              </a:rPr>
              <a:t>kritisch</a:t>
            </a:r>
            <a:r>
              <a:rPr lang="de-DE" sz="2000" b="0" dirty="0"/>
              <a:t>, da dort </a:t>
            </a:r>
            <a:r>
              <a:rPr lang="de-DE" sz="2000" b="0" dirty="0" smtClean="0"/>
              <a:t>meist </a:t>
            </a:r>
            <a:r>
              <a:rPr lang="de-DE" sz="2000" b="0" dirty="0"/>
              <a:t>die </a:t>
            </a:r>
            <a:r>
              <a:rPr lang="de-DE" sz="2000" b="0" dirty="0" smtClean="0"/>
              <a:t>Schneedecke dünn </a:t>
            </a:r>
            <a:r>
              <a:rPr lang="de-DE" sz="2000" b="0" dirty="0"/>
              <a:t>und das Gelände steiler </a:t>
            </a:r>
            <a:r>
              <a:rPr lang="de-DE" sz="2000" b="0" dirty="0" smtClean="0"/>
              <a:t>sind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Mulden haben </a:t>
            </a:r>
            <a:r>
              <a:rPr lang="de-DE" sz="2000" dirty="0" smtClean="0">
                <a:solidFill>
                  <a:srgbClr val="D63D11"/>
                </a:solidFill>
              </a:rPr>
              <a:t>unterschiedliche</a:t>
            </a:r>
            <a:r>
              <a:rPr lang="de-DE" sz="2000" b="0" dirty="0" smtClean="0"/>
              <a:t> Expositionen, dadurch unterschiedlicher Schneedeckenaufbau auf engem Raum</a:t>
            </a:r>
          </a:p>
          <a:p>
            <a:pPr>
              <a:lnSpc>
                <a:spcPct val="100000"/>
              </a:lnSpc>
            </a:pPr>
            <a:endParaRPr lang="de-DE" sz="2000" b="0" dirty="0"/>
          </a:p>
          <a:p>
            <a:pPr>
              <a:lnSpc>
                <a:spcPct val="100000"/>
              </a:lnSpc>
            </a:pPr>
            <a:endParaRPr lang="de-DE" sz="2000" b="0" dirty="0" smtClean="0"/>
          </a:p>
          <a:p>
            <a:pPr>
              <a:lnSpc>
                <a:spcPct val="100000"/>
              </a:lnSpc>
            </a:pPr>
            <a:endParaRPr lang="de-DE" sz="2000" b="0" dirty="0" smtClean="0"/>
          </a:p>
          <a:p>
            <a:r>
              <a:rPr lang="de-DE" sz="2000" b="0" dirty="0"/>
              <a:t>Hänge unterhalb von Terrassen und Plateaus bzw. </a:t>
            </a:r>
            <a:r>
              <a:rPr lang="de-DE" sz="2000" b="0" dirty="0" smtClean="0"/>
              <a:t>Kammlagen bieten </a:t>
            </a:r>
            <a:r>
              <a:rPr lang="de-DE" sz="2000" dirty="0">
                <a:solidFill>
                  <a:srgbClr val="D63D11"/>
                </a:solidFill>
              </a:rPr>
              <a:t>großes Potenzial </a:t>
            </a:r>
            <a:r>
              <a:rPr lang="de-DE" sz="2000" b="0" dirty="0" smtClean="0"/>
              <a:t>für Windverfrachtung </a:t>
            </a:r>
          </a:p>
          <a:p>
            <a:r>
              <a:rPr lang="de-DE" sz="2000" b="0" dirty="0" smtClean="0"/>
              <a:t>In Steilhängen unterhalb </a:t>
            </a:r>
            <a:r>
              <a:rPr lang="de-DE" sz="2000" b="0" dirty="0"/>
              <a:t>dieser Geländeformen </a:t>
            </a:r>
            <a:r>
              <a:rPr lang="de-DE" sz="2000" b="0" dirty="0" smtClean="0"/>
              <a:t>daher starke </a:t>
            </a:r>
            <a:r>
              <a:rPr lang="de-DE" sz="2000" dirty="0" smtClean="0">
                <a:solidFill>
                  <a:srgbClr val="D63D11"/>
                </a:solidFill>
              </a:rPr>
              <a:t>Triebschneeablagerung</a:t>
            </a:r>
            <a:endParaRPr lang="de-DE" sz="2000" dirty="0">
              <a:solidFill>
                <a:srgbClr val="D63D11"/>
              </a:solidFill>
            </a:endParaRPr>
          </a:p>
          <a:p>
            <a:pPr>
              <a:lnSpc>
                <a:spcPct val="100000"/>
              </a:lnSpc>
            </a:pPr>
            <a:endParaRPr lang="de-DE" b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Geländeform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40" y="896990"/>
            <a:ext cx="5171759" cy="2781875"/>
          </a:xfr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40" y="3948463"/>
            <a:ext cx="5171760" cy="290675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1066479" y="6457089"/>
            <a:ext cx="893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Edlinger U.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u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M.</a:t>
            </a:r>
            <a:endParaRPr lang="de-DE" dirty="0">
              <a:solidFill>
                <a:srgbClr val="002B4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606120" y="896990"/>
            <a:ext cx="258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Rinnen, Mulde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773539" y="3948463"/>
            <a:ext cx="241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Terrassen, Plateaus</a:t>
            </a:r>
          </a:p>
        </p:txBody>
      </p:sp>
      <p:cxnSp>
        <p:nvCxnSpPr>
          <p:cNvPr id="21" name="Gerade Verbindung 20"/>
          <p:cNvCxnSpPr/>
          <p:nvPr/>
        </p:nvCxnSpPr>
        <p:spPr>
          <a:xfrm flipH="1">
            <a:off x="478466" y="3817086"/>
            <a:ext cx="11481206" cy="6"/>
          </a:xfrm>
          <a:prstGeom prst="line">
            <a:avLst/>
          </a:prstGeom>
          <a:ln w="19050"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8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40" y="4077644"/>
            <a:ext cx="5171760" cy="278035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41" y="896990"/>
            <a:ext cx="5171760" cy="2918863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1" y="1297101"/>
            <a:ext cx="6659899" cy="53754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sz="2400" b="0" dirty="0"/>
              <a:t>Felsdurchsetztes Gelände ist oft </a:t>
            </a:r>
            <a:r>
              <a:rPr lang="de-DE" sz="2400" dirty="0">
                <a:solidFill>
                  <a:srgbClr val="D63D11"/>
                </a:solidFill>
              </a:rPr>
              <a:t>extrem steil </a:t>
            </a:r>
            <a:r>
              <a:rPr lang="de-DE" sz="2400" b="0" dirty="0"/>
              <a:t>(&gt; 40°) </a:t>
            </a:r>
            <a:endParaRPr lang="de-DE" sz="2400" b="0" dirty="0" smtClean="0"/>
          </a:p>
          <a:p>
            <a:pPr>
              <a:lnSpc>
                <a:spcPct val="120000"/>
              </a:lnSpc>
            </a:pPr>
            <a:r>
              <a:rPr lang="de-DE" sz="2400" b="0" dirty="0" smtClean="0"/>
              <a:t>Durch aus </a:t>
            </a:r>
            <a:r>
              <a:rPr lang="de-DE" sz="2400" b="0" dirty="0"/>
              <a:t>der Schneedecke herausragende Steine </a:t>
            </a:r>
            <a:r>
              <a:rPr lang="de-DE" sz="2400" b="0" dirty="0" smtClean="0"/>
              <a:t>ein </a:t>
            </a:r>
            <a:r>
              <a:rPr lang="de-DE" sz="2400" dirty="0" smtClean="0">
                <a:solidFill>
                  <a:srgbClr val="D63D11"/>
                </a:solidFill>
              </a:rPr>
              <a:t>trügerisches</a:t>
            </a:r>
            <a:r>
              <a:rPr lang="de-DE" sz="2400" b="0" dirty="0" smtClean="0"/>
              <a:t> Gefühl </a:t>
            </a:r>
            <a:r>
              <a:rPr lang="de-DE" sz="2400" b="0" dirty="0"/>
              <a:t>der </a:t>
            </a:r>
            <a:r>
              <a:rPr lang="de-DE" sz="2400" b="0" dirty="0" smtClean="0"/>
              <a:t>Sicherheit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Häufig </a:t>
            </a:r>
            <a:r>
              <a:rPr lang="de-DE" sz="2400" b="0" dirty="0"/>
              <a:t>ist </a:t>
            </a:r>
            <a:r>
              <a:rPr lang="de-DE" sz="2400" b="0" dirty="0" smtClean="0"/>
              <a:t>die </a:t>
            </a:r>
            <a:r>
              <a:rPr lang="de-DE" sz="2400" dirty="0" smtClean="0">
                <a:solidFill>
                  <a:srgbClr val="D63D11"/>
                </a:solidFill>
              </a:rPr>
              <a:t>Schneemächtigkeit</a:t>
            </a:r>
            <a:r>
              <a:rPr lang="de-DE" sz="2400" b="0" dirty="0"/>
              <a:t> </a:t>
            </a:r>
            <a:r>
              <a:rPr lang="de-DE" sz="2400" b="0" dirty="0" smtClean="0"/>
              <a:t>in </a:t>
            </a:r>
            <a:r>
              <a:rPr lang="de-DE" sz="2400" b="0" dirty="0"/>
              <a:t>diesem </a:t>
            </a:r>
            <a:r>
              <a:rPr lang="de-DE" sz="2400" b="0" dirty="0" smtClean="0"/>
              <a:t>Gelände </a:t>
            </a:r>
            <a:r>
              <a:rPr lang="de-DE" sz="2400" dirty="0" smtClean="0">
                <a:solidFill>
                  <a:srgbClr val="D63D11"/>
                </a:solidFill>
              </a:rPr>
              <a:t>gering</a:t>
            </a:r>
            <a:r>
              <a:rPr lang="de-DE" sz="2400" b="0" dirty="0"/>
              <a:t>, </a:t>
            </a:r>
            <a:r>
              <a:rPr lang="de-DE" sz="2400" b="0" dirty="0" smtClean="0"/>
              <a:t>was einen </a:t>
            </a:r>
            <a:r>
              <a:rPr lang="de-DE" sz="2400" b="0" dirty="0"/>
              <a:t>schwächeren Schneedeckenaufbau </a:t>
            </a:r>
            <a:r>
              <a:rPr lang="de-DE" sz="2400" b="0" dirty="0" smtClean="0"/>
              <a:t>bedingt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Dadurch sind Brüche </a:t>
            </a:r>
            <a:r>
              <a:rPr lang="de-DE" sz="2400" b="0" dirty="0"/>
              <a:t>in der Nähe von Felsblöcken oft </a:t>
            </a:r>
            <a:r>
              <a:rPr lang="de-DE" sz="2400" dirty="0">
                <a:solidFill>
                  <a:srgbClr val="D63D11"/>
                </a:solidFill>
              </a:rPr>
              <a:t>einfacher </a:t>
            </a:r>
            <a:r>
              <a:rPr lang="de-DE" sz="2400" dirty="0" smtClean="0">
                <a:solidFill>
                  <a:srgbClr val="D63D11"/>
                </a:solidFill>
              </a:rPr>
              <a:t>auszulösen</a:t>
            </a:r>
            <a:endParaRPr lang="de-DE" sz="2400" dirty="0">
              <a:solidFill>
                <a:srgbClr val="D63D11"/>
              </a:solidFill>
            </a:endParaRPr>
          </a:p>
          <a:p>
            <a:pPr>
              <a:lnSpc>
                <a:spcPct val="120000"/>
              </a:lnSpc>
            </a:pPr>
            <a:endParaRPr lang="de-DE" sz="2400" b="0" dirty="0" smtClean="0"/>
          </a:p>
          <a:p>
            <a:pPr>
              <a:lnSpc>
                <a:spcPct val="120000"/>
              </a:lnSpc>
            </a:pPr>
            <a:endParaRPr lang="de-DE" sz="2400" b="0" dirty="0" smtClean="0"/>
          </a:p>
          <a:p>
            <a:pPr>
              <a:lnSpc>
                <a:spcPct val="120000"/>
              </a:lnSpc>
            </a:pPr>
            <a:r>
              <a:rPr lang="de-DE" sz="2400" b="0" dirty="0" smtClean="0"/>
              <a:t>Gelände </a:t>
            </a:r>
            <a:r>
              <a:rPr lang="de-DE" sz="2400" dirty="0">
                <a:solidFill>
                  <a:srgbClr val="D63D11"/>
                </a:solidFill>
              </a:rPr>
              <a:t>ändert</a:t>
            </a:r>
            <a:r>
              <a:rPr lang="de-DE" sz="2400" b="0" dirty="0"/>
              <a:t> sich </a:t>
            </a:r>
            <a:r>
              <a:rPr lang="de-DE" sz="2400" b="0" dirty="0" smtClean="0"/>
              <a:t>oft über </a:t>
            </a:r>
            <a:r>
              <a:rPr lang="de-DE" sz="2400" b="0" dirty="0"/>
              <a:t>eine </a:t>
            </a:r>
            <a:r>
              <a:rPr lang="de-DE" sz="2400" b="0" dirty="0" smtClean="0"/>
              <a:t>große Fläche </a:t>
            </a:r>
            <a:r>
              <a:rPr lang="de-DE" sz="2400" dirty="0" smtClean="0">
                <a:solidFill>
                  <a:srgbClr val="D63D11"/>
                </a:solidFill>
              </a:rPr>
              <a:t>kaum</a:t>
            </a:r>
            <a:r>
              <a:rPr lang="de-DE" sz="2400" b="0" dirty="0" smtClean="0"/>
              <a:t>, genauso die Schneedecke</a:t>
            </a:r>
            <a:endParaRPr lang="de-DE" sz="2400" b="0" dirty="0"/>
          </a:p>
          <a:p>
            <a:pPr>
              <a:lnSpc>
                <a:spcPct val="120000"/>
              </a:lnSpc>
            </a:pPr>
            <a:r>
              <a:rPr lang="de-DE" sz="2400" b="0" dirty="0"/>
              <a:t>Schwachschicht und Schneebrett </a:t>
            </a:r>
            <a:r>
              <a:rPr lang="de-DE" sz="2400" b="0" dirty="0" smtClean="0"/>
              <a:t>über </a:t>
            </a:r>
            <a:r>
              <a:rPr lang="de-DE" sz="2400" b="0" dirty="0"/>
              <a:t>eine </a:t>
            </a:r>
            <a:r>
              <a:rPr lang="de-DE" sz="2400" dirty="0">
                <a:solidFill>
                  <a:srgbClr val="D63D11"/>
                </a:solidFill>
              </a:rPr>
              <a:t>größere </a:t>
            </a:r>
            <a:r>
              <a:rPr lang="de-DE" sz="2400" dirty="0" smtClean="0">
                <a:solidFill>
                  <a:srgbClr val="D63D11"/>
                </a:solidFill>
              </a:rPr>
              <a:t>Distanz </a:t>
            </a:r>
            <a:r>
              <a:rPr lang="de-DE" sz="2400" b="0" dirty="0" smtClean="0"/>
              <a:t>(&gt; </a:t>
            </a:r>
            <a:r>
              <a:rPr lang="de-DE" sz="2400" b="0" dirty="0"/>
              <a:t>10 m) vorhanden und ändern sich kaum in Mächtigkeit </a:t>
            </a:r>
            <a:r>
              <a:rPr lang="de-DE" sz="2400" b="0" dirty="0" smtClean="0"/>
              <a:t>oder Tiefe 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In </a:t>
            </a:r>
            <a:r>
              <a:rPr lang="de-DE" sz="2400" b="0" dirty="0"/>
              <a:t>diesem Gelände </a:t>
            </a:r>
            <a:r>
              <a:rPr lang="de-DE" sz="2400" b="0" dirty="0" smtClean="0"/>
              <a:t>sind </a:t>
            </a:r>
            <a:r>
              <a:rPr lang="de-DE" sz="2400" dirty="0" smtClean="0">
                <a:solidFill>
                  <a:srgbClr val="D63D11"/>
                </a:solidFill>
              </a:rPr>
              <a:t>große </a:t>
            </a:r>
            <a:r>
              <a:rPr lang="de-DE" sz="2400" dirty="0">
                <a:solidFill>
                  <a:srgbClr val="D63D11"/>
                </a:solidFill>
              </a:rPr>
              <a:t>Lawinen </a:t>
            </a:r>
            <a:r>
              <a:rPr lang="de-DE" sz="2400" dirty="0" smtClean="0">
                <a:solidFill>
                  <a:srgbClr val="D63D11"/>
                </a:solidFill>
              </a:rPr>
              <a:t>möglich 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Kaum Optimierungsmöglichkeit für </a:t>
            </a:r>
            <a:r>
              <a:rPr lang="de-DE" sz="2400" b="0" dirty="0"/>
              <a:t>eine </a:t>
            </a:r>
            <a:r>
              <a:rPr lang="de-DE" sz="2400" dirty="0">
                <a:solidFill>
                  <a:srgbClr val="D63D11"/>
                </a:solidFill>
              </a:rPr>
              <a:t>risikoärmere</a:t>
            </a:r>
            <a:r>
              <a:rPr lang="de-DE" sz="2400" b="0" dirty="0"/>
              <a:t> </a:t>
            </a:r>
            <a:r>
              <a:rPr lang="de-DE" sz="2400" b="0" dirty="0" smtClean="0"/>
              <a:t>Routenwahl</a:t>
            </a:r>
            <a:endParaRPr lang="de-DE" sz="2400" b="0" dirty="0"/>
          </a:p>
          <a:p>
            <a:pPr>
              <a:lnSpc>
                <a:spcPct val="100000"/>
              </a:lnSpc>
            </a:pPr>
            <a:endParaRPr lang="de-DE" b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Geländeform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11066479" y="6457089"/>
            <a:ext cx="893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Edlinger U.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u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M.</a:t>
            </a:r>
            <a:endParaRPr lang="de-DE" dirty="0">
              <a:solidFill>
                <a:srgbClr val="002B4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112102" y="896990"/>
            <a:ext cx="3079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smtClean="0">
                <a:solidFill>
                  <a:schemeClr val="bg1"/>
                </a:solidFill>
              </a:rPr>
              <a:t>Felsdurchsetztes </a:t>
            </a:r>
            <a:r>
              <a:rPr lang="de-DE" sz="2000" b="1" dirty="0">
                <a:solidFill>
                  <a:schemeClr val="bg1"/>
                </a:solidFill>
              </a:rPr>
              <a:t>Gelände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773539" y="4077644"/>
            <a:ext cx="241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</a:rPr>
              <a:t>Freie große Hänge</a:t>
            </a:r>
            <a:endParaRPr lang="de-DE" sz="2000" b="1" dirty="0">
              <a:solidFill>
                <a:schemeClr val="bg1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H="1">
            <a:off x="478466" y="3955312"/>
            <a:ext cx="11481206" cy="6"/>
          </a:xfrm>
          <a:prstGeom prst="line">
            <a:avLst/>
          </a:prstGeom>
          <a:ln w="19050"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5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12" y="1170938"/>
            <a:ext cx="5900088" cy="4216756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41" y="2028824"/>
            <a:ext cx="8897959" cy="1085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000" b="0" dirty="0" smtClean="0"/>
              <a:t>Zu </a:t>
            </a:r>
            <a:r>
              <a:rPr lang="de-DE" sz="2000" b="0" dirty="0"/>
              <a:t>den </a:t>
            </a:r>
            <a:r>
              <a:rPr lang="de-DE" sz="2000" dirty="0" smtClean="0">
                <a:solidFill>
                  <a:srgbClr val="D63D11"/>
                </a:solidFill>
              </a:rPr>
              <a:t>typischen Geländefallen </a:t>
            </a:r>
            <a:r>
              <a:rPr lang="de-DE" sz="2000" b="0" dirty="0"/>
              <a:t>gehören Gräben im </a:t>
            </a:r>
            <a:r>
              <a:rPr lang="de-DE" sz="2000" b="0" dirty="0" smtClean="0"/>
              <a:t>Auslaufbereich </a:t>
            </a:r>
            <a:r>
              <a:rPr lang="de-DE" sz="2000" b="0" dirty="0"/>
              <a:t>von </a:t>
            </a:r>
            <a:r>
              <a:rPr lang="de-DE" sz="2000" b="0" dirty="0" smtClean="0"/>
              <a:t> Hängen, Felsabbrüche</a:t>
            </a:r>
            <a:r>
              <a:rPr lang="de-DE" sz="2000" b="0" dirty="0"/>
              <a:t>, Gletscherspalten, flache Böden am Fuß </a:t>
            </a:r>
            <a:r>
              <a:rPr lang="de-DE" sz="2000" b="0" dirty="0" smtClean="0"/>
              <a:t>von Steilhängen sowie </a:t>
            </a:r>
            <a:r>
              <a:rPr lang="de-DE" sz="2000" b="0" dirty="0"/>
              <a:t>große Hindernisse (z.B. Bäume, Felsblöcke) in </a:t>
            </a:r>
            <a:r>
              <a:rPr lang="de-DE" sz="2000" b="0" dirty="0" smtClean="0"/>
              <a:t>einer möglichen Sturzbahn</a:t>
            </a:r>
          </a:p>
          <a:p>
            <a:pPr>
              <a:lnSpc>
                <a:spcPct val="100000"/>
              </a:lnSpc>
            </a:pPr>
            <a:endParaRPr lang="de-DE" sz="2000" b="0" dirty="0" smtClean="0"/>
          </a:p>
          <a:p>
            <a:endParaRPr lang="de-DE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Geländefallen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722229" y="5587726"/>
            <a:ext cx="4535572" cy="785846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 smtClean="0">
                <a:solidFill>
                  <a:schemeClr val="bg1"/>
                </a:solidFill>
              </a:rPr>
              <a:t>Empfehlung: Komplexes </a:t>
            </a:r>
            <a:r>
              <a:rPr lang="de-DE" sz="2000" b="0" dirty="0">
                <a:solidFill>
                  <a:schemeClr val="bg1"/>
                </a:solidFill>
              </a:rPr>
              <a:t>Gelände ab der Gefahrenstufe </a:t>
            </a:r>
            <a:r>
              <a:rPr lang="de-DE" sz="2000" b="0" dirty="0" smtClean="0">
                <a:solidFill>
                  <a:schemeClr val="bg1"/>
                </a:solidFill>
              </a:rPr>
              <a:t>3 besser meiden.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587725"/>
            <a:ext cx="361887" cy="45696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0341" y="1170938"/>
            <a:ext cx="10183834" cy="6864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2000" b="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Hat die </a:t>
            </a:r>
            <a:r>
              <a:rPr lang="de-DE" b="1" dirty="0">
                <a:solidFill>
                  <a:srgbClr val="D63D11"/>
                </a:solidFill>
              </a:rPr>
              <a:t>Risikominimierung versagt</a:t>
            </a:r>
            <a:r>
              <a:rPr lang="de-DE" dirty="0"/>
              <a:t>, spielt die Geländeform eine entscheidende Rolle für die Konsequenzen eines Lawinenabganges</a:t>
            </a:r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60341" y="3443288"/>
            <a:ext cx="5931571" cy="1615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2000" b="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Je </a:t>
            </a:r>
            <a:r>
              <a:rPr lang="de-DE" b="1" dirty="0">
                <a:solidFill>
                  <a:srgbClr val="D63D11"/>
                </a:solidFill>
              </a:rPr>
              <a:t>schlimmer</a:t>
            </a:r>
            <a:r>
              <a:rPr lang="de-DE" dirty="0"/>
              <a:t> eine Geländefalle, desto ungünstiger muss das Gelände bewertet werden</a:t>
            </a:r>
          </a:p>
          <a:p>
            <a:endParaRPr lang="de-DE" dirty="0"/>
          </a:p>
          <a:p>
            <a:r>
              <a:rPr lang="de-DE" dirty="0"/>
              <a:t>Eine </a:t>
            </a:r>
            <a:r>
              <a:rPr lang="de-DE" b="1" dirty="0">
                <a:solidFill>
                  <a:srgbClr val="D63D11"/>
                </a:solidFill>
              </a:rPr>
              <a:t>gute </a:t>
            </a:r>
            <a:r>
              <a:rPr lang="de-DE" b="1" dirty="0" err="1">
                <a:solidFill>
                  <a:srgbClr val="D63D11"/>
                </a:solidFill>
              </a:rPr>
              <a:t>Spurwahl</a:t>
            </a:r>
            <a:r>
              <a:rPr lang="de-DE" b="1" dirty="0">
                <a:solidFill>
                  <a:srgbClr val="D63D11"/>
                </a:solidFill>
              </a:rPr>
              <a:t> </a:t>
            </a:r>
            <a:r>
              <a:rPr lang="de-DE" dirty="0"/>
              <a:t>meidet </a:t>
            </a:r>
            <a:r>
              <a:rPr lang="de-DE" dirty="0" smtClean="0"/>
              <a:t>Geländefallen</a:t>
            </a:r>
            <a:endParaRPr lang="de-DE" dirty="0"/>
          </a:p>
          <a:p>
            <a:endParaRPr lang="de-DE" dirty="0"/>
          </a:p>
        </p:txBody>
      </p:sp>
      <p:sp>
        <p:nvSpPr>
          <p:cNvPr id="13" name="Inhaltsplatzhalter 5"/>
          <p:cNvSpPr txBox="1">
            <a:spLocks/>
          </p:cNvSpPr>
          <p:nvPr/>
        </p:nvSpPr>
        <p:spPr>
          <a:xfrm>
            <a:off x="6665835" y="5587725"/>
            <a:ext cx="5149936" cy="785846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>
                <a:solidFill>
                  <a:schemeClr val="bg1"/>
                </a:solidFill>
              </a:rPr>
              <a:t>W</a:t>
            </a:r>
            <a:r>
              <a:rPr lang="de-DE" sz="2000" b="0" smtClean="0">
                <a:solidFill>
                  <a:schemeClr val="bg1"/>
                </a:solidFill>
              </a:rPr>
              <a:t>er </a:t>
            </a:r>
            <a:r>
              <a:rPr lang="de-DE" sz="2000" b="0" dirty="0">
                <a:solidFill>
                  <a:schemeClr val="bg1"/>
                </a:solidFill>
              </a:rPr>
              <a:t>die Schneedecke nicht richtig im </a:t>
            </a:r>
            <a:r>
              <a:rPr lang="de-DE" sz="2000" b="0">
                <a:solidFill>
                  <a:schemeClr val="bg1"/>
                </a:solidFill>
              </a:rPr>
              <a:t>Griff </a:t>
            </a:r>
            <a:r>
              <a:rPr lang="de-DE" sz="2000" b="0" smtClean="0">
                <a:solidFill>
                  <a:schemeClr val="bg1"/>
                </a:solidFill>
              </a:rPr>
              <a:t>hat, muss </a:t>
            </a:r>
            <a:r>
              <a:rPr lang="de-DE" sz="2000" b="0">
                <a:solidFill>
                  <a:schemeClr val="bg1"/>
                </a:solidFill>
              </a:rPr>
              <a:t>auf </a:t>
            </a:r>
            <a:r>
              <a:rPr lang="de-DE" sz="2000" b="0" smtClean="0">
                <a:solidFill>
                  <a:schemeClr val="bg1"/>
                </a:solidFill>
              </a:rPr>
              <a:t>alle Fälle </a:t>
            </a:r>
            <a:r>
              <a:rPr lang="de-DE" sz="2000" b="0" dirty="0">
                <a:solidFill>
                  <a:schemeClr val="bg1"/>
                </a:solidFill>
              </a:rPr>
              <a:t>das </a:t>
            </a:r>
            <a:r>
              <a:rPr lang="de-DE" sz="2000" b="0">
                <a:solidFill>
                  <a:schemeClr val="bg1"/>
                </a:solidFill>
              </a:rPr>
              <a:t>Gelände </a:t>
            </a:r>
            <a:r>
              <a:rPr lang="de-DE" sz="2000" b="0" smtClean="0">
                <a:solidFill>
                  <a:schemeClr val="bg1"/>
                </a:solidFill>
              </a:rPr>
              <a:t>beherrschen!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947" y="5587724"/>
            <a:ext cx="361887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3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Geländefallen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41" y="902738"/>
            <a:ext cx="9657684" cy="5957807"/>
          </a:xfrm>
        </p:spPr>
      </p:pic>
    </p:spTree>
    <p:extLst>
      <p:ext uri="{BB962C8B-B14F-4D97-AF65-F5344CB8AC3E}">
        <p14:creationId xmlns:p14="http://schemas.microsoft.com/office/powerpoint/2010/main" val="18121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/>
            </a:r>
            <a:br>
              <a:rPr lang="de-DE" dirty="0" smtClean="0">
                <a:solidFill>
                  <a:srgbClr val="D63D11"/>
                </a:solidFill>
              </a:rPr>
            </a:br>
            <a:r>
              <a:rPr lang="de-DE" dirty="0" smtClean="0">
                <a:solidFill>
                  <a:srgbClr val="D63D11"/>
                </a:solidFill>
              </a:rPr>
              <a:t>Kurzfilme </a:t>
            </a:r>
            <a:r>
              <a:rPr lang="mr-IN" dirty="0" smtClean="0">
                <a:solidFill>
                  <a:srgbClr val="D63D11"/>
                </a:solidFill>
              </a:rPr>
              <a:t>–</a:t>
            </a:r>
            <a:r>
              <a:rPr lang="de-DE" dirty="0" smtClean="0">
                <a:solidFill>
                  <a:srgbClr val="D63D11"/>
                </a:solidFill>
              </a:rPr>
              <a:t> Gelände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85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165" y="898918"/>
            <a:ext cx="7566835" cy="5959082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40" y="1461247"/>
            <a:ext cx="8050013" cy="5030994"/>
          </a:xfrm>
        </p:spPr>
        <p:txBody>
          <a:bodyPr>
            <a:normAutofit/>
          </a:bodyPr>
          <a:lstStyle/>
          <a:p>
            <a:r>
              <a:rPr lang="de-DE" sz="2200" dirty="0" smtClean="0">
                <a:solidFill>
                  <a:srgbClr val="D63D11"/>
                </a:solidFill>
              </a:rPr>
              <a:t>Wichtigster</a:t>
            </a:r>
            <a:r>
              <a:rPr lang="de-DE" sz="2200" b="0" dirty="0" smtClean="0"/>
              <a:t> lawinenbildender Faktor</a:t>
            </a:r>
          </a:p>
          <a:p>
            <a:r>
              <a:rPr lang="de-DE" sz="2200" b="0" dirty="0"/>
              <a:t>Großer </a:t>
            </a:r>
            <a:r>
              <a:rPr lang="de-DE" sz="2200" dirty="0">
                <a:solidFill>
                  <a:srgbClr val="D63D11"/>
                </a:solidFill>
              </a:rPr>
              <a:t>Stellenwert</a:t>
            </a:r>
            <a:r>
              <a:rPr lang="de-DE" sz="2200" b="0" dirty="0"/>
              <a:t> </a:t>
            </a:r>
            <a:r>
              <a:rPr lang="de-DE" sz="2200" b="0" dirty="0" smtClean="0"/>
              <a:t>in der ganzheitlichen, klassischen und </a:t>
            </a:r>
            <a:r>
              <a:rPr lang="de-DE" sz="2200" b="0" dirty="0"/>
              <a:t>auch </a:t>
            </a:r>
            <a:r>
              <a:rPr lang="de-DE" sz="2200" b="0" dirty="0" smtClean="0"/>
              <a:t>strategischen Lawinenkunde</a:t>
            </a:r>
          </a:p>
          <a:p>
            <a:r>
              <a:rPr lang="de-DE" sz="2200" b="0" dirty="0" smtClean="0"/>
              <a:t>Die </a:t>
            </a:r>
            <a:r>
              <a:rPr lang="de-DE" sz="2200" dirty="0">
                <a:solidFill>
                  <a:srgbClr val="D63D11"/>
                </a:solidFill>
              </a:rPr>
              <a:t>Hangneigung</a:t>
            </a:r>
            <a:r>
              <a:rPr lang="de-DE" sz="2200" b="0" dirty="0"/>
              <a:t> </a:t>
            </a:r>
            <a:r>
              <a:rPr lang="de-DE" sz="2200" b="0" dirty="0" smtClean="0"/>
              <a:t>steht direkt </a:t>
            </a:r>
            <a:r>
              <a:rPr lang="de-DE" sz="2200" b="0" dirty="0"/>
              <a:t>mit den </a:t>
            </a:r>
            <a:r>
              <a:rPr lang="de-DE" sz="2200" b="0" dirty="0" smtClean="0"/>
              <a:t>hangabwärts gerichteten </a:t>
            </a:r>
            <a:r>
              <a:rPr lang="de-DE" sz="2200" b="0" dirty="0"/>
              <a:t>Kräften in Verbindung </a:t>
            </a:r>
            <a:endParaRPr lang="de-DE" sz="2200" b="0" dirty="0" smtClean="0"/>
          </a:p>
          <a:p>
            <a:r>
              <a:rPr lang="de-DE" sz="2200" b="0" dirty="0" smtClean="0"/>
              <a:t>Indirekt beeinflussen Geländeeigenschaften (z.B</a:t>
            </a:r>
            <a:r>
              <a:rPr lang="de-DE" sz="2200" b="0" dirty="0"/>
              <a:t>. Exposition, </a:t>
            </a:r>
            <a:r>
              <a:rPr lang="de-DE" sz="2200" b="0" dirty="0" smtClean="0"/>
              <a:t>Geländeform) die </a:t>
            </a:r>
            <a:r>
              <a:rPr lang="de-DE" sz="2200" dirty="0">
                <a:solidFill>
                  <a:srgbClr val="D63D11"/>
                </a:solidFill>
              </a:rPr>
              <a:t>Kräfteverhältnisse</a:t>
            </a:r>
            <a:r>
              <a:rPr lang="de-DE" sz="2200" b="0" dirty="0"/>
              <a:t> in der </a:t>
            </a:r>
            <a:r>
              <a:rPr lang="de-DE" sz="2200" b="0" dirty="0" smtClean="0"/>
              <a:t>Schneedecke</a:t>
            </a:r>
            <a:endParaRPr lang="de-DE" sz="2200" b="0" dirty="0"/>
          </a:p>
          <a:p>
            <a:r>
              <a:rPr lang="de-DE" sz="2200" b="0" dirty="0"/>
              <a:t>Die Exposition bestimmt </a:t>
            </a:r>
            <a:r>
              <a:rPr lang="de-DE" sz="2200" b="0" dirty="0" smtClean="0"/>
              <a:t>maßgeblich</a:t>
            </a:r>
            <a:r>
              <a:rPr lang="de-DE" sz="2200" b="0" dirty="0"/>
              <a:t>, </a:t>
            </a:r>
            <a:r>
              <a:rPr lang="de-DE" sz="2200" b="0" dirty="0" smtClean="0"/>
              <a:t>wieviel Energie </a:t>
            </a:r>
            <a:r>
              <a:rPr lang="de-DE" sz="2200" b="0" dirty="0"/>
              <a:t>durch die Sonne in die </a:t>
            </a:r>
            <a:r>
              <a:rPr lang="de-DE" sz="2200" b="0" dirty="0" smtClean="0"/>
              <a:t>Schneedecke gelangt - beeinflusst die </a:t>
            </a:r>
            <a:r>
              <a:rPr lang="de-DE" sz="2200" dirty="0" smtClean="0">
                <a:solidFill>
                  <a:srgbClr val="D63D11"/>
                </a:solidFill>
              </a:rPr>
              <a:t>Schneeumwandlung</a:t>
            </a:r>
            <a:endParaRPr lang="de-DE" sz="2200" dirty="0">
              <a:solidFill>
                <a:srgbClr val="D63D11"/>
              </a:solidFill>
            </a:endParaRPr>
          </a:p>
          <a:p>
            <a:r>
              <a:rPr lang="de-DE" sz="2200" b="0" dirty="0" smtClean="0"/>
              <a:t>Durch den </a:t>
            </a:r>
            <a:r>
              <a:rPr lang="de-DE" sz="2200" b="0" dirty="0"/>
              <a:t>Windeinfluss </a:t>
            </a:r>
            <a:r>
              <a:rPr lang="de-DE" sz="2200" b="0" dirty="0" smtClean="0"/>
              <a:t>bestimmt das Gelände die Bereiche     der </a:t>
            </a:r>
            <a:r>
              <a:rPr lang="de-DE" sz="2200" dirty="0" smtClean="0">
                <a:solidFill>
                  <a:srgbClr val="D63D11"/>
                </a:solidFill>
              </a:rPr>
              <a:t>Triebschneeablagerungen</a:t>
            </a:r>
            <a:endParaRPr lang="de-DE" sz="2200" dirty="0">
              <a:solidFill>
                <a:srgbClr val="D63D11"/>
              </a:solidFill>
            </a:endParaRPr>
          </a:p>
          <a:p>
            <a:endParaRPr lang="de-DE" sz="2200" b="0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Gelände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6242045" y="6492240"/>
            <a:ext cx="7232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err="1" smtClean="0">
                <a:latin typeface="TitilliumWeb" charset="0"/>
              </a:rPr>
              <a:t>Steinkogler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7790"/>
            <a:ext cx="8016950" cy="5952352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24353" y="1270001"/>
            <a:ext cx="5837276" cy="52222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de-DE" sz="2400" b="0" dirty="0"/>
              <a:t>Mit der Hangneigung steigt </a:t>
            </a:r>
            <a:r>
              <a:rPr lang="de-DE" sz="2400" b="0" dirty="0" smtClean="0"/>
              <a:t>die </a:t>
            </a:r>
            <a:r>
              <a:rPr lang="de-DE" sz="2400" dirty="0">
                <a:solidFill>
                  <a:srgbClr val="D63D11"/>
                </a:solidFill>
              </a:rPr>
              <a:t>Auslösewahrscheinlichkeit </a:t>
            </a:r>
            <a:r>
              <a:rPr lang="de-DE" sz="2400" b="0" dirty="0"/>
              <a:t>von </a:t>
            </a:r>
            <a:r>
              <a:rPr lang="de-DE" sz="2400" b="0" dirty="0" smtClean="0"/>
              <a:t>Lawinen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Es </a:t>
            </a:r>
            <a:r>
              <a:rPr lang="de-DE" sz="2400" b="0" dirty="0"/>
              <a:t>gilt die </a:t>
            </a:r>
            <a:r>
              <a:rPr lang="de-DE" sz="2400" b="0" dirty="0" smtClean="0"/>
              <a:t>Faustregel</a:t>
            </a:r>
            <a:r>
              <a:rPr lang="de-DE" sz="2400" b="0" dirty="0"/>
              <a:t>: </a:t>
            </a:r>
            <a:r>
              <a:rPr lang="de-DE" sz="2400" b="0" dirty="0" smtClean="0"/>
              <a:t>Je </a:t>
            </a:r>
            <a:r>
              <a:rPr lang="de-DE" sz="2400" dirty="0">
                <a:solidFill>
                  <a:srgbClr val="D63D11"/>
                </a:solidFill>
              </a:rPr>
              <a:t>steiler</a:t>
            </a:r>
            <a:r>
              <a:rPr lang="de-DE" sz="2400" b="0" dirty="0"/>
              <a:t>, desto </a:t>
            </a:r>
            <a:r>
              <a:rPr lang="de-DE" sz="2400" dirty="0">
                <a:solidFill>
                  <a:srgbClr val="D63D11"/>
                </a:solidFill>
              </a:rPr>
              <a:t>gefährlicher</a:t>
            </a:r>
            <a:r>
              <a:rPr lang="de-DE" sz="2400" b="0" dirty="0" smtClean="0"/>
              <a:t>! 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Gründe dafür: </a:t>
            </a:r>
          </a:p>
          <a:p>
            <a:pPr lvl="1">
              <a:lnSpc>
                <a:spcPct val="120000"/>
              </a:lnSpc>
            </a:pPr>
            <a:r>
              <a:rPr lang="de-DE" sz="2000" b="0" dirty="0" err="1" smtClean="0"/>
              <a:t>Hangabtriebskraft</a:t>
            </a:r>
            <a:r>
              <a:rPr lang="de-DE" sz="2000" b="0" dirty="0" smtClean="0"/>
              <a:t> nimmt mit </a:t>
            </a:r>
            <a:r>
              <a:rPr lang="de-DE" sz="2000" b="0" dirty="0"/>
              <a:t>steigender Hangneigung </a:t>
            </a:r>
            <a:r>
              <a:rPr lang="de-DE" sz="2000" b="0" dirty="0" smtClean="0"/>
              <a:t>zu</a:t>
            </a:r>
          </a:p>
          <a:p>
            <a:pPr lvl="1">
              <a:lnSpc>
                <a:spcPct val="120000"/>
              </a:lnSpc>
            </a:pPr>
            <a:r>
              <a:rPr lang="de-DE" sz="2000" dirty="0"/>
              <a:t>D</a:t>
            </a:r>
            <a:r>
              <a:rPr lang="de-DE" sz="2000" b="0" dirty="0" smtClean="0"/>
              <a:t>ie </a:t>
            </a:r>
            <a:r>
              <a:rPr lang="de-DE" sz="2000" b="0" dirty="0"/>
              <a:t>Belastung </a:t>
            </a:r>
            <a:r>
              <a:rPr lang="de-DE" sz="2000" b="0" dirty="0" smtClean="0"/>
              <a:t>durch den Wintersportler nimmt zu </a:t>
            </a:r>
          </a:p>
          <a:p>
            <a:pPr lvl="1">
              <a:lnSpc>
                <a:spcPct val="120000"/>
              </a:lnSpc>
            </a:pPr>
            <a:r>
              <a:rPr lang="de-DE" sz="2000" b="0" dirty="0" smtClean="0"/>
              <a:t>Sonneneinstrahlung nimmt in Nordhängen </a:t>
            </a:r>
            <a:r>
              <a:rPr lang="de-DE" sz="2000" b="0" dirty="0"/>
              <a:t>mit zunehmender Hangneigung </a:t>
            </a:r>
            <a:r>
              <a:rPr lang="de-DE" sz="2000" b="0" dirty="0" smtClean="0"/>
              <a:t>ab (schlechterer Schneedeckenaufbau)</a:t>
            </a:r>
            <a:endParaRPr lang="de-DE" sz="2400" b="0" dirty="0">
              <a:solidFill>
                <a:srgbClr val="002B40"/>
              </a:solidFill>
            </a:endParaRPr>
          </a:p>
          <a:p>
            <a:pPr>
              <a:lnSpc>
                <a:spcPct val="120000"/>
              </a:lnSpc>
            </a:pPr>
            <a:r>
              <a:rPr lang="de-DE" sz="2400" b="0" dirty="0" smtClean="0"/>
              <a:t>Beim Bruch einer Schwachschicht </a:t>
            </a:r>
            <a:r>
              <a:rPr lang="de-DE" sz="2400" b="0" dirty="0"/>
              <a:t>kann die </a:t>
            </a:r>
            <a:r>
              <a:rPr lang="de-DE" sz="2400" b="0" dirty="0" smtClean="0"/>
              <a:t>Schneetafel erst </a:t>
            </a:r>
            <a:r>
              <a:rPr lang="de-DE" sz="2400" dirty="0" smtClean="0">
                <a:solidFill>
                  <a:srgbClr val="D63D11"/>
                </a:solidFill>
              </a:rPr>
              <a:t>über </a:t>
            </a:r>
            <a:r>
              <a:rPr lang="de-DE" sz="2400" dirty="0">
                <a:solidFill>
                  <a:srgbClr val="D63D11"/>
                </a:solidFill>
              </a:rPr>
              <a:t>30° </a:t>
            </a:r>
            <a:r>
              <a:rPr lang="de-DE" sz="2400" dirty="0" smtClean="0">
                <a:solidFill>
                  <a:srgbClr val="D63D11"/>
                </a:solidFill>
              </a:rPr>
              <a:t>abrutschen</a:t>
            </a:r>
            <a:r>
              <a:rPr lang="de-DE" sz="2400" b="0" dirty="0"/>
              <a:t> </a:t>
            </a:r>
            <a:r>
              <a:rPr lang="de-DE" sz="2400" b="0" dirty="0" smtClean="0"/>
              <a:t>-</a:t>
            </a:r>
            <a:r>
              <a:rPr lang="de-DE" sz="2400" b="0" dirty="0" smtClean="0"/>
              <a:t> </a:t>
            </a:r>
            <a:r>
              <a:rPr lang="de-DE" sz="2400" b="0" dirty="0" smtClean="0"/>
              <a:t>Grund: Reibung des Schnees</a:t>
            </a:r>
            <a:endParaRPr lang="de-DE" sz="2400" b="0" dirty="0"/>
          </a:p>
          <a:p>
            <a:pPr>
              <a:lnSpc>
                <a:spcPct val="120000"/>
              </a:lnSpc>
            </a:pPr>
            <a:r>
              <a:rPr lang="de-DE" sz="2400" b="0" dirty="0"/>
              <a:t>Unter 30° ist </a:t>
            </a:r>
            <a:r>
              <a:rPr lang="de-DE" sz="2400" b="0" dirty="0" smtClean="0"/>
              <a:t>die </a:t>
            </a:r>
            <a:r>
              <a:rPr lang="de-DE" sz="2400" b="0" dirty="0"/>
              <a:t>Reibung zu </a:t>
            </a:r>
            <a:r>
              <a:rPr lang="de-DE" sz="2400" dirty="0" smtClean="0">
                <a:solidFill>
                  <a:srgbClr val="D63D11"/>
                </a:solidFill>
              </a:rPr>
              <a:t>groß</a:t>
            </a:r>
            <a:r>
              <a:rPr lang="de-DE" sz="2400" b="0" dirty="0" smtClean="0"/>
              <a:t> </a:t>
            </a:r>
            <a:r>
              <a:rPr lang="de-DE" sz="2400" b="0" dirty="0"/>
              <a:t>(Diese Regel gilt allerdings nur </a:t>
            </a:r>
            <a:r>
              <a:rPr lang="de-DE" sz="2400" b="0" dirty="0" smtClean="0"/>
              <a:t>für </a:t>
            </a:r>
            <a:r>
              <a:rPr lang="de-DE" sz="2400" b="0" dirty="0"/>
              <a:t>trockene </a:t>
            </a:r>
            <a:r>
              <a:rPr lang="de-DE" sz="2400" b="0" dirty="0" smtClean="0"/>
              <a:t>Schneebrettlawinen, </a:t>
            </a:r>
            <a:r>
              <a:rPr lang="de-DE" sz="2400" b="0" dirty="0" smtClean="0"/>
              <a:t>nicht für </a:t>
            </a:r>
            <a:r>
              <a:rPr lang="de-DE" sz="2400" b="0" dirty="0" smtClean="0"/>
              <a:t>Nassschneelawinen!)</a:t>
            </a:r>
            <a:endParaRPr lang="de-DE" sz="24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Hangneigung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81606" y="6384519"/>
            <a:ext cx="7232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err="1" smtClean="0">
                <a:latin typeface="TitilliumWeb" charset="0"/>
              </a:rPr>
              <a:t>Steinkogler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93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41" y="974147"/>
            <a:ext cx="6135266" cy="5518094"/>
          </a:xfrm>
        </p:spPr>
      </p:pic>
      <p:pic>
        <p:nvPicPr>
          <p:cNvPr id="16" name="Inhaltsplatzhalter 15"/>
          <p:cNvPicPr>
            <a:picLocks noGrp="1" noChangeAspect="1"/>
          </p:cNvPicPr>
          <p:nvPr>
            <p:ph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46575" y="356685"/>
            <a:ext cx="1633712" cy="3196449"/>
          </a:xfr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Ermittlung der </a:t>
            </a:r>
            <a:r>
              <a:rPr lang="de-DE" dirty="0">
                <a:solidFill>
                  <a:srgbClr val="D63D11"/>
                </a:solidFill>
              </a:rPr>
              <a:t>Hangneigung</a:t>
            </a:r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6479662" y="3591161"/>
            <a:ext cx="5367540" cy="1090113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 smtClean="0">
                <a:solidFill>
                  <a:schemeClr val="bg1"/>
                </a:solidFill>
              </a:rPr>
              <a:t>Die </a:t>
            </a:r>
            <a:r>
              <a:rPr lang="de-DE" sz="2000" b="0" dirty="0">
                <a:solidFill>
                  <a:schemeClr val="bg1"/>
                </a:solidFill>
              </a:rPr>
              <a:t>E</a:t>
            </a:r>
            <a:r>
              <a:rPr lang="de-DE" sz="2000" b="0" dirty="0" smtClean="0">
                <a:solidFill>
                  <a:schemeClr val="bg1"/>
                </a:solidFill>
              </a:rPr>
              <a:t>inschätzung der Hangneigung muss trainiert werden um aus der Ferne </a:t>
            </a:r>
            <a:r>
              <a:rPr lang="de-DE" sz="2000" b="0" dirty="0" err="1" smtClean="0">
                <a:solidFill>
                  <a:schemeClr val="bg1"/>
                </a:solidFill>
              </a:rPr>
              <a:t>Geländesteilheiten</a:t>
            </a:r>
            <a:r>
              <a:rPr lang="de-DE" sz="2000" b="0" dirty="0" smtClean="0">
                <a:solidFill>
                  <a:schemeClr val="bg1"/>
                </a:solidFill>
              </a:rPr>
              <a:t> einschätzen zu können! 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712" y="3591161"/>
            <a:ext cx="406950" cy="456961"/>
          </a:xfrm>
          <a:prstGeom prst="rect">
            <a:avLst/>
          </a:prstGeom>
        </p:spPr>
      </p:pic>
      <p:sp>
        <p:nvSpPr>
          <p:cNvPr id="12" name="Inhaltsplatzhalter 5"/>
          <p:cNvSpPr txBox="1">
            <a:spLocks/>
          </p:cNvSpPr>
          <p:nvPr/>
        </p:nvSpPr>
        <p:spPr>
          <a:xfrm>
            <a:off x="6428861" y="5408958"/>
            <a:ext cx="5402394" cy="1083283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0" dirty="0" smtClean="0">
                <a:solidFill>
                  <a:schemeClr val="bg1"/>
                </a:solidFill>
              </a:rPr>
              <a:t>Potenzielles Lawinengelände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smtClean="0">
                <a:solidFill>
                  <a:schemeClr val="bg1"/>
                </a:solidFill>
              </a:rPr>
              <a:t>beginnt </a:t>
            </a:r>
            <a:r>
              <a:rPr lang="de-DE" sz="2000" b="0" dirty="0">
                <a:solidFill>
                  <a:schemeClr val="bg1"/>
                </a:solidFill>
              </a:rPr>
              <a:t>ab </a:t>
            </a:r>
            <a:r>
              <a:rPr lang="de-DE" sz="2000" b="0" dirty="0" smtClean="0">
                <a:solidFill>
                  <a:schemeClr val="bg1"/>
                </a:solidFill>
              </a:rPr>
              <a:t>30°.</a:t>
            </a:r>
          </a:p>
          <a:p>
            <a:pPr marL="0" indent="0">
              <a:buNone/>
            </a:pPr>
            <a:r>
              <a:rPr lang="de-DE" sz="2000" b="0" dirty="0">
                <a:solidFill>
                  <a:schemeClr val="bg1"/>
                </a:solidFill>
              </a:rPr>
              <a:t>A</a:t>
            </a:r>
            <a:r>
              <a:rPr lang="de-DE" sz="2000" b="0" dirty="0" smtClean="0">
                <a:solidFill>
                  <a:schemeClr val="bg1"/>
                </a:solidFill>
              </a:rPr>
              <a:t>b dieser Steilheit wird normalerweise mit  Spitzkehren begonnen.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911" y="5408958"/>
            <a:ext cx="406950" cy="456961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465819" y="6276797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9987481" y="2384819"/>
            <a:ext cx="18437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Pieps </a:t>
            </a:r>
            <a:r>
              <a:rPr lang="de-DE" sz="800" i="1" smtClean="0">
                <a:latin typeface="TitilliumWeb" charset="0"/>
              </a:rPr>
              <a:t>/ Elektronischer Neigungsmesser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6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1908"/>
            <a:ext cx="8676168" cy="4117330"/>
          </a:xfr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Spuranlage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12" name="Inhaltsplatzhalter 5"/>
          <p:cNvSpPr txBox="1">
            <a:spLocks/>
          </p:cNvSpPr>
          <p:nvPr/>
        </p:nvSpPr>
        <p:spPr>
          <a:xfrm>
            <a:off x="1072240" y="5536549"/>
            <a:ext cx="9666645" cy="456961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 smtClean="0">
                <a:solidFill>
                  <a:schemeClr val="bg1"/>
                </a:solidFill>
              </a:rPr>
              <a:t>Für </a:t>
            </a:r>
            <a:r>
              <a:rPr lang="de-DE" sz="2000" b="0" dirty="0">
                <a:solidFill>
                  <a:schemeClr val="bg1"/>
                </a:solidFill>
              </a:rPr>
              <a:t>die ideale Spuranlage im Gelände braucht </a:t>
            </a:r>
            <a:r>
              <a:rPr lang="de-DE" sz="2000" b="0" dirty="0" smtClean="0">
                <a:solidFill>
                  <a:schemeClr val="bg1"/>
                </a:solidFill>
              </a:rPr>
              <a:t>es Wissen</a:t>
            </a:r>
            <a:r>
              <a:rPr lang="de-DE" sz="2000" b="0" dirty="0">
                <a:solidFill>
                  <a:schemeClr val="bg1"/>
                </a:solidFill>
              </a:rPr>
              <a:t>, Erfahrung und </a:t>
            </a:r>
            <a:r>
              <a:rPr lang="de-DE" sz="2000" b="0" dirty="0" smtClean="0">
                <a:solidFill>
                  <a:schemeClr val="bg1"/>
                </a:solidFill>
              </a:rPr>
              <a:t>vor allem Gefühl!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91" y="5536549"/>
            <a:ext cx="406950" cy="456961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10662180" y="6398007"/>
            <a:ext cx="12346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r>
              <a:rPr lang="de-DE" sz="800" i="1" dirty="0" smtClean="0">
                <a:latin typeface="TitilliumWeb" charset="0"/>
              </a:rPr>
              <a:t> /Edlinger U.</a:t>
            </a:r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7" y="1204556"/>
            <a:ext cx="706844" cy="692707"/>
          </a:xfr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51" y="1204557"/>
            <a:ext cx="692104" cy="692707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461" y="891909"/>
            <a:ext cx="3359538" cy="41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 smtClean="0"/>
              <a:t>Die topographischen </a:t>
            </a:r>
            <a:r>
              <a:rPr lang="de-DE" b="0" dirty="0"/>
              <a:t>Karte ist </a:t>
            </a:r>
            <a:r>
              <a:rPr lang="de-DE" dirty="0" smtClean="0">
                <a:solidFill>
                  <a:srgbClr val="D63D11"/>
                </a:solidFill>
              </a:rPr>
              <a:t>Basis</a:t>
            </a:r>
            <a:r>
              <a:rPr lang="de-DE" b="0" dirty="0" smtClean="0"/>
              <a:t> jeglicher Orientierung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Hilfsmittel </a:t>
            </a:r>
            <a:r>
              <a:rPr lang="de-DE" b="0" dirty="0"/>
              <a:t>wie </a:t>
            </a:r>
            <a:r>
              <a:rPr lang="de-DE" b="0" dirty="0" smtClean="0"/>
              <a:t>Bussole, Höhenmesser</a:t>
            </a:r>
            <a:r>
              <a:rPr lang="de-DE" b="0" dirty="0"/>
              <a:t>, </a:t>
            </a:r>
            <a:r>
              <a:rPr lang="de-DE" b="0" dirty="0" smtClean="0"/>
              <a:t>GPS setzen das </a:t>
            </a:r>
            <a:r>
              <a:rPr lang="de-DE" b="0" dirty="0"/>
              <a:t>Grundverständnis </a:t>
            </a:r>
            <a:r>
              <a:rPr lang="de-DE" b="0" dirty="0" smtClean="0"/>
              <a:t>des </a:t>
            </a:r>
            <a:r>
              <a:rPr lang="de-DE" dirty="0" smtClean="0">
                <a:solidFill>
                  <a:srgbClr val="D63D11"/>
                </a:solidFill>
              </a:rPr>
              <a:t>Kartenlesens</a:t>
            </a:r>
            <a:r>
              <a:rPr lang="de-DE" b="0" dirty="0" smtClean="0"/>
              <a:t> voraus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Der </a:t>
            </a:r>
            <a:r>
              <a:rPr lang="de-DE" dirty="0">
                <a:solidFill>
                  <a:srgbClr val="D63D11"/>
                </a:solidFill>
              </a:rPr>
              <a:t>obere Rand</a:t>
            </a:r>
            <a:r>
              <a:rPr lang="de-DE" b="0" dirty="0"/>
              <a:t> einer Karte zeigt immer nach Norden. </a:t>
            </a:r>
            <a:r>
              <a:rPr lang="de-DE" b="0" dirty="0" smtClean="0"/>
              <a:t>(geographisch Nord)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Ortsangaben </a:t>
            </a:r>
            <a:r>
              <a:rPr lang="de-DE" b="0" dirty="0"/>
              <a:t>oder Gipfelbezeichnungen sind immer </a:t>
            </a:r>
            <a:r>
              <a:rPr lang="de-DE" b="0" dirty="0" smtClean="0"/>
              <a:t>von </a:t>
            </a:r>
            <a:r>
              <a:rPr lang="de-DE" dirty="0" smtClean="0">
                <a:solidFill>
                  <a:srgbClr val="D63D11"/>
                </a:solidFill>
              </a:rPr>
              <a:t>West </a:t>
            </a:r>
            <a:r>
              <a:rPr lang="de-DE" dirty="0">
                <a:solidFill>
                  <a:srgbClr val="D63D11"/>
                </a:solidFill>
              </a:rPr>
              <a:t>nach Ost </a:t>
            </a:r>
            <a:r>
              <a:rPr lang="de-DE" b="0" dirty="0"/>
              <a:t>geschrieben.</a:t>
            </a:r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Aufbau</a:t>
            </a:r>
            <a:r>
              <a:rPr lang="de-DE" b="0" dirty="0" smtClean="0"/>
              <a:t> </a:t>
            </a:r>
            <a:r>
              <a:rPr lang="de-DE" b="0" dirty="0"/>
              <a:t>einer </a:t>
            </a:r>
            <a:r>
              <a:rPr lang="de-DE" b="0" dirty="0" smtClean="0"/>
              <a:t>Karte:</a:t>
            </a:r>
            <a:endParaRPr lang="de-DE" b="0" dirty="0"/>
          </a:p>
          <a:p>
            <a:pPr lvl="1">
              <a:lnSpc>
                <a:spcPct val="120000"/>
              </a:lnSpc>
            </a:pPr>
            <a:r>
              <a:rPr lang="de-DE" b="0" dirty="0" smtClean="0"/>
              <a:t>Kartenrand </a:t>
            </a:r>
            <a:r>
              <a:rPr lang="de-DE" b="0" dirty="0"/>
              <a:t>(Kartenname, Maßstab, Legende usw</a:t>
            </a:r>
            <a:r>
              <a:rPr lang="de-DE" b="0" dirty="0" smtClean="0"/>
              <a:t>.)</a:t>
            </a:r>
          </a:p>
          <a:p>
            <a:pPr lvl="1">
              <a:lnSpc>
                <a:spcPct val="120000"/>
              </a:lnSpc>
            </a:pPr>
            <a:r>
              <a:rPr lang="de-DE" b="0" dirty="0" smtClean="0"/>
              <a:t>Kartenrahmen </a:t>
            </a:r>
            <a:r>
              <a:rPr lang="de-DE" b="0" dirty="0"/>
              <a:t>(Angabe des </a:t>
            </a:r>
            <a:r>
              <a:rPr lang="de-DE" b="0" dirty="0" smtClean="0"/>
              <a:t>Koordinatensystems)</a:t>
            </a:r>
          </a:p>
          <a:p>
            <a:pPr lvl="1">
              <a:lnSpc>
                <a:spcPct val="120000"/>
              </a:lnSpc>
            </a:pPr>
            <a:r>
              <a:rPr lang="de-DE" b="0" dirty="0" smtClean="0"/>
              <a:t>Kartenfeld </a:t>
            </a:r>
            <a:r>
              <a:rPr lang="de-DE" b="0" dirty="0"/>
              <a:t>(Karteninhalt, Kartengitter)</a:t>
            </a:r>
          </a:p>
          <a:p>
            <a:endParaRPr lang="de-DE" b="0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6238"/>
          <a:stretch/>
        </p:blipFill>
        <p:spPr>
          <a:xfrm>
            <a:off x="1" y="1010092"/>
            <a:ext cx="12192000" cy="5446997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Exposition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1066479" y="6457089"/>
            <a:ext cx="893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Edlinger U.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u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M.</a:t>
            </a:r>
            <a:endParaRPr lang="de-DE" dirty="0">
              <a:solidFill>
                <a:srgbClr val="002B4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" y="1010092"/>
            <a:ext cx="284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Sektor SÜD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104798" y="1010092"/>
            <a:ext cx="284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Sektor WEST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24268" y="1014715"/>
            <a:ext cx="284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Sektor NORD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326395" y="1016085"/>
            <a:ext cx="284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Sektor OST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7" name="Inhaltsplatzhalter 5"/>
          <p:cNvSpPr txBox="1">
            <a:spLocks/>
          </p:cNvSpPr>
          <p:nvPr/>
        </p:nvSpPr>
        <p:spPr>
          <a:xfrm>
            <a:off x="2463090" y="6215572"/>
            <a:ext cx="7866773" cy="456961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>
                <a:solidFill>
                  <a:schemeClr val="bg1"/>
                </a:solidFill>
              </a:rPr>
              <a:t>Die Exposition ist ein </a:t>
            </a:r>
            <a:r>
              <a:rPr lang="de-DE" sz="2000" b="0" dirty="0" smtClean="0">
                <a:solidFill>
                  <a:schemeClr val="bg1"/>
                </a:solidFill>
              </a:rPr>
              <a:t>wesentlicher </a:t>
            </a:r>
            <a:r>
              <a:rPr lang="de-DE" sz="2000" smtClean="0">
                <a:solidFill>
                  <a:srgbClr val="D63D11"/>
                </a:solidFill>
              </a:rPr>
              <a:t>Faktor</a:t>
            </a:r>
            <a:r>
              <a:rPr lang="de-DE" sz="2000" b="0" smtClean="0">
                <a:solidFill>
                  <a:schemeClr val="bg1"/>
                </a:solidFill>
              </a:rPr>
              <a:t> für den  Schneedeckenaufbau.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141" y="6215572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2" y="1270001"/>
            <a:ext cx="5386674" cy="52222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sz="2400" b="0" dirty="0"/>
              <a:t>Neben der </a:t>
            </a:r>
            <a:r>
              <a:rPr lang="de-DE" sz="2400" dirty="0">
                <a:solidFill>
                  <a:srgbClr val="D63D11"/>
                </a:solidFill>
              </a:rPr>
              <a:t>Hangsteilheit</a:t>
            </a:r>
            <a:r>
              <a:rPr lang="de-DE" sz="2400" b="0" dirty="0"/>
              <a:t> bestimmt die </a:t>
            </a:r>
            <a:r>
              <a:rPr lang="de-DE" sz="2400" dirty="0" smtClean="0">
                <a:solidFill>
                  <a:srgbClr val="D63D11"/>
                </a:solidFill>
              </a:rPr>
              <a:t>Exposition</a:t>
            </a:r>
            <a:r>
              <a:rPr lang="de-DE" sz="2400" b="0" dirty="0" smtClean="0"/>
              <a:t> die Sonneneinstrahlung</a:t>
            </a:r>
            <a:r>
              <a:rPr lang="de-DE" sz="2400" b="0" dirty="0"/>
              <a:t> </a:t>
            </a:r>
            <a:r>
              <a:rPr lang="de-DE" sz="2400" b="0" dirty="0" smtClean="0"/>
              <a:t>eines Hanges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Südhänge erhalten wesentlich </a:t>
            </a:r>
            <a:r>
              <a:rPr lang="de-DE" sz="2400" b="0" dirty="0"/>
              <a:t>mehr </a:t>
            </a:r>
            <a:r>
              <a:rPr lang="de-DE" sz="2400" dirty="0">
                <a:solidFill>
                  <a:srgbClr val="D63D11"/>
                </a:solidFill>
              </a:rPr>
              <a:t>Energie</a:t>
            </a:r>
            <a:r>
              <a:rPr lang="de-DE" sz="2400" b="0" dirty="0"/>
              <a:t> </a:t>
            </a:r>
            <a:r>
              <a:rPr lang="de-DE" sz="2400" b="0" dirty="0" smtClean="0"/>
              <a:t>durch Sonneneinstrahlung</a:t>
            </a:r>
            <a:r>
              <a:rPr lang="de-DE" sz="2400" b="0" dirty="0"/>
              <a:t> </a:t>
            </a:r>
            <a:r>
              <a:rPr lang="de-DE" sz="2400" b="0" dirty="0" smtClean="0"/>
              <a:t>als </a:t>
            </a:r>
            <a:r>
              <a:rPr lang="de-DE" sz="2400" b="0" dirty="0" smtClean="0"/>
              <a:t>Nordhänge - im </a:t>
            </a:r>
            <a:r>
              <a:rPr lang="de-DE" sz="2400" b="0" dirty="0" smtClean="0"/>
              <a:t>Frühjahr bis </a:t>
            </a:r>
            <a:r>
              <a:rPr lang="de-DE" sz="2400" b="0" dirty="0"/>
              <a:t>zu </a:t>
            </a:r>
            <a:r>
              <a:rPr lang="de-DE" sz="2400" b="0" dirty="0" smtClean="0"/>
              <a:t>acht Mal </a:t>
            </a:r>
            <a:r>
              <a:rPr lang="de-DE" sz="2400" b="0" dirty="0" smtClean="0"/>
              <a:t>mehr!</a:t>
            </a:r>
            <a:endParaRPr lang="de-DE" sz="2400" b="0" dirty="0"/>
          </a:p>
          <a:p>
            <a:pPr>
              <a:lnSpc>
                <a:spcPct val="120000"/>
              </a:lnSpc>
            </a:pPr>
            <a:r>
              <a:rPr lang="de-DE" sz="2400" b="0" dirty="0" smtClean="0"/>
              <a:t>Massive </a:t>
            </a:r>
            <a:r>
              <a:rPr lang="de-DE" sz="2400" b="0" dirty="0"/>
              <a:t>Auswirkungen auf den </a:t>
            </a:r>
            <a:r>
              <a:rPr lang="de-DE" sz="2400" dirty="0">
                <a:solidFill>
                  <a:srgbClr val="D63D11"/>
                </a:solidFill>
              </a:rPr>
              <a:t>Schneedeckenaufbau</a:t>
            </a:r>
          </a:p>
          <a:p>
            <a:pPr>
              <a:lnSpc>
                <a:spcPct val="120000"/>
              </a:lnSpc>
            </a:pPr>
            <a:r>
              <a:rPr lang="de-DE" sz="2400" b="0" dirty="0" smtClean="0"/>
              <a:t>Energieeintrag </a:t>
            </a:r>
            <a:r>
              <a:rPr lang="de-DE" sz="2400" b="0" dirty="0"/>
              <a:t>durch die </a:t>
            </a:r>
            <a:r>
              <a:rPr lang="de-DE" sz="2400" b="0" dirty="0" smtClean="0"/>
              <a:t>Sonne im Hochwinter meist positiv für </a:t>
            </a:r>
            <a:r>
              <a:rPr lang="de-DE" sz="2400" b="0" dirty="0"/>
              <a:t>die </a:t>
            </a:r>
            <a:r>
              <a:rPr lang="de-DE" sz="2400" dirty="0" smtClean="0">
                <a:solidFill>
                  <a:srgbClr val="D63D11"/>
                </a:solidFill>
              </a:rPr>
              <a:t>Schneedeckenstabilität </a:t>
            </a:r>
            <a:r>
              <a:rPr lang="de-DE" sz="2400" b="0" dirty="0" smtClean="0">
                <a:solidFill>
                  <a:srgbClr val="002B40"/>
                </a:solidFill>
              </a:rPr>
              <a:t>(Setzung)</a:t>
            </a:r>
            <a:endParaRPr lang="de-DE" sz="2400" b="0" dirty="0">
              <a:solidFill>
                <a:srgbClr val="002B40"/>
              </a:solidFill>
            </a:endParaRPr>
          </a:p>
          <a:p>
            <a:pPr>
              <a:lnSpc>
                <a:spcPct val="120000"/>
              </a:lnSpc>
            </a:pPr>
            <a:r>
              <a:rPr lang="de-DE" sz="2400" b="0" dirty="0"/>
              <a:t>I</a:t>
            </a:r>
            <a:r>
              <a:rPr lang="de-DE" sz="2400" b="0" dirty="0" smtClean="0"/>
              <a:t>n </a:t>
            </a:r>
            <a:r>
              <a:rPr lang="de-DE" sz="2400" b="0" dirty="0"/>
              <a:t>schattigen Hängen </a:t>
            </a:r>
            <a:r>
              <a:rPr lang="de-DE" sz="2400" b="0" dirty="0" smtClean="0"/>
              <a:t>negative </a:t>
            </a:r>
            <a:r>
              <a:rPr lang="de-DE" sz="2400" b="0" dirty="0"/>
              <a:t>Auswirkungen </a:t>
            </a:r>
            <a:r>
              <a:rPr lang="de-DE" sz="2400" b="0" dirty="0" smtClean="0"/>
              <a:t>aufgrund </a:t>
            </a:r>
            <a:r>
              <a:rPr lang="de-DE" sz="2400" dirty="0" smtClean="0">
                <a:solidFill>
                  <a:srgbClr val="D63D11"/>
                </a:solidFill>
              </a:rPr>
              <a:t>kalter </a:t>
            </a:r>
            <a:r>
              <a:rPr lang="de-DE" sz="2400" dirty="0">
                <a:solidFill>
                  <a:srgbClr val="D63D11"/>
                </a:solidFill>
              </a:rPr>
              <a:t>T</a:t>
            </a:r>
            <a:r>
              <a:rPr lang="de-DE" sz="2400" dirty="0" smtClean="0">
                <a:solidFill>
                  <a:srgbClr val="D63D11"/>
                </a:solidFill>
              </a:rPr>
              <a:t>emperaturen </a:t>
            </a:r>
            <a:r>
              <a:rPr lang="de-DE" sz="2400" b="0" dirty="0" smtClean="0"/>
              <a:t>(Schwachschichten)</a:t>
            </a:r>
          </a:p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rgbClr val="D63D11"/>
                </a:solidFill>
              </a:rPr>
              <a:t>Im Frühjahr </a:t>
            </a:r>
            <a:r>
              <a:rPr lang="de-DE" sz="2400" b="0" dirty="0"/>
              <a:t>wendet sich das Blatt: </a:t>
            </a:r>
            <a:r>
              <a:rPr lang="de-DE" sz="2400" b="0" dirty="0" smtClean="0"/>
              <a:t>Sonneneinstrahlung führt südseitig zu </a:t>
            </a:r>
            <a:r>
              <a:rPr lang="de-DE" sz="2400" b="0" dirty="0"/>
              <a:t>einer verstärkten </a:t>
            </a:r>
            <a:r>
              <a:rPr lang="de-DE" sz="2400" dirty="0" smtClean="0">
                <a:solidFill>
                  <a:srgbClr val="D63D11"/>
                </a:solidFill>
              </a:rPr>
              <a:t>Schmelzung</a:t>
            </a:r>
            <a:r>
              <a:rPr lang="de-DE" sz="2400" b="0" dirty="0"/>
              <a:t> </a:t>
            </a:r>
            <a:r>
              <a:rPr lang="de-DE" sz="2400" b="0" dirty="0" smtClean="0"/>
              <a:t>- </a:t>
            </a:r>
            <a:r>
              <a:rPr lang="de-DE" sz="2400" b="0" dirty="0" smtClean="0"/>
              <a:t>Schneedecke </a:t>
            </a:r>
            <a:r>
              <a:rPr lang="de-DE" sz="2400" b="0" dirty="0" smtClean="0"/>
              <a:t>verliert an Zusammenhalt (Südhänge können </a:t>
            </a:r>
            <a:r>
              <a:rPr lang="de-DE" sz="2400" b="0" dirty="0"/>
              <a:t>gefährlicher </a:t>
            </a:r>
            <a:r>
              <a:rPr lang="de-DE" sz="2400" b="0" dirty="0" smtClean="0"/>
              <a:t>werden </a:t>
            </a:r>
            <a:r>
              <a:rPr lang="de-DE" sz="2400" b="0" dirty="0"/>
              <a:t>als </a:t>
            </a:r>
            <a:r>
              <a:rPr lang="de-DE" sz="2400" b="0" dirty="0" smtClean="0"/>
              <a:t>Nordhänge)</a:t>
            </a:r>
            <a:endParaRPr lang="de-DE" sz="2400" b="0" dirty="0"/>
          </a:p>
          <a:p>
            <a:pPr>
              <a:lnSpc>
                <a:spcPct val="120000"/>
              </a:lnSpc>
            </a:pPr>
            <a:endParaRPr lang="de-DE" sz="2000" b="0" dirty="0"/>
          </a:p>
        </p:txBody>
      </p:sp>
      <p:pic>
        <p:nvPicPr>
          <p:cNvPr id="23" name="Inhaltsplatzhalter 22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9" y="903766"/>
            <a:ext cx="2975841" cy="4628455"/>
          </a:xfrm>
        </p:spPr>
      </p:pic>
      <p:pic>
        <p:nvPicPr>
          <p:cNvPr id="24" name="Inhaltsplatzhalter 23"/>
          <p:cNvPicPr>
            <a:picLocks noGrp="1" noChangeAspect="1"/>
          </p:cNvPicPr>
          <p:nvPr>
            <p:ph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595" r="12378" b="3563"/>
          <a:stretch/>
        </p:blipFill>
        <p:spPr>
          <a:xfrm>
            <a:off x="9218416" y="893134"/>
            <a:ext cx="2973584" cy="3243896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Exposition</a:t>
            </a:r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9" y="5465135"/>
            <a:ext cx="6490374" cy="930239"/>
          </a:xfrm>
          <a:prstGeom prst="rect">
            <a:avLst/>
          </a:prstGeom>
        </p:spPr>
      </p:pic>
      <p:sp>
        <p:nvSpPr>
          <p:cNvPr id="28" name="Rechteck 27"/>
          <p:cNvSpPr/>
          <p:nvPr/>
        </p:nvSpPr>
        <p:spPr>
          <a:xfrm>
            <a:off x="11413689" y="4137030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99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2" y="1270001"/>
            <a:ext cx="5211118" cy="52222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/>
              <a:t>Kammlagen sind durch </a:t>
            </a:r>
            <a:r>
              <a:rPr lang="de-DE" b="0" dirty="0" smtClean="0"/>
              <a:t>ausgeprägte </a:t>
            </a:r>
            <a:r>
              <a:rPr lang="de-DE" dirty="0" smtClean="0">
                <a:solidFill>
                  <a:srgbClr val="D63D11"/>
                </a:solidFill>
              </a:rPr>
              <a:t>Geländeformationen</a:t>
            </a:r>
            <a:r>
              <a:rPr lang="de-DE" b="0" dirty="0" smtClean="0"/>
              <a:t> charakterisiert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/>
              <a:t>H</a:t>
            </a:r>
            <a:r>
              <a:rPr lang="de-DE" b="0" dirty="0" smtClean="0"/>
              <a:t>ohe </a:t>
            </a:r>
            <a:r>
              <a:rPr lang="de-DE" dirty="0">
                <a:solidFill>
                  <a:srgbClr val="D63D11"/>
                </a:solidFill>
              </a:rPr>
              <a:t>Geländerauigkeit</a:t>
            </a:r>
            <a:r>
              <a:rPr lang="de-DE" b="0" dirty="0"/>
              <a:t> </a:t>
            </a:r>
            <a:r>
              <a:rPr lang="de-DE" b="0" dirty="0" smtClean="0"/>
              <a:t>mit Winden führt </a:t>
            </a:r>
            <a:r>
              <a:rPr lang="de-DE" b="0" dirty="0"/>
              <a:t>zu erodierten Schneeoberflächen bzw. </a:t>
            </a:r>
            <a:r>
              <a:rPr lang="de-DE" b="0" dirty="0" smtClean="0"/>
              <a:t>zu Triebschnee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Unterschiede der </a:t>
            </a:r>
            <a:r>
              <a:rPr lang="de-DE" b="0" dirty="0"/>
              <a:t>Schneedecke und Schneehöhe </a:t>
            </a:r>
            <a:r>
              <a:rPr lang="de-DE" b="0" dirty="0" smtClean="0"/>
              <a:t>auf </a:t>
            </a:r>
            <a:r>
              <a:rPr lang="de-DE" dirty="0">
                <a:solidFill>
                  <a:srgbClr val="D63D11"/>
                </a:solidFill>
              </a:rPr>
              <a:t>engstem Raum</a:t>
            </a:r>
            <a:r>
              <a:rPr lang="de-DE" b="0" dirty="0"/>
              <a:t> (&lt; 5 m</a:t>
            </a:r>
            <a:r>
              <a:rPr lang="de-DE" b="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Auch kleine Lawinen können schon </a:t>
            </a:r>
            <a:r>
              <a:rPr lang="de-DE" b="0" dirty="0"/>
              <a:t>zu </a:t>
            </a:r>
            <a:r>
              <a:rPr lang="de-DE" dirty="0" smtClean="0">
                <a:solidFill>
                  <a:srgbClr val="D63D11"/>
                </a:solidFill>
              </a:rPr>
              <a:t>gefährlichen</a:t>
            </a:r>
            <a:r>
              <a:rPr lang="de-DE" b="0" dirty="0" smtClean="0"/>
              <a:t> Konsequenzen </a:t>
            </a:r>
            <a:r>
              <a:rPr lang="de-DE" b="0" dirty="0"/>
              <a:t>wie </a:t>
            </a:r>
            <a:r>
              <a:rPr lang="de-DE" b="0" dirty="0" smtClean="0"/>
              <a:t>z.B. Absturz führen </a:t>
            </a:r>
            <a:r>
              <a:rPr lang="de-DE" b="0" dirty="0"/>
              <a:t>(siehe </a:t>
            </a:r>
            <a:r>
              <a:rPr lang="de-DE" b="0" dirty="0" smtClean="0"/>
              <a:t>Geländefallen)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Große </a:t>
            </a:r>
            <a:r>
              <a:rPr lang="de-DE" b="0" dirty="0"/>
              <a:t>Lawinen sind </a:t>
            </a:r>
            <a:r>
              <a:rPr lang="de-DE" b="0" dirty="0" smtClean="0"/>
              <a:t>in dieser Höhenlage </a:t>
            </a:r>
            <a:r>
              <a:rPr lang="de-DE" b="0" dirty="0"/>
              <a:t>nur nach </a:t>
            </a:r>
            <a:r>
              <a:rPr lang="de-DE" dirty="0">
                <a:solidFill>
                  <a:srgbClr val="D63D11"/>
                </a:solidFill>
              </a:rPr>
              <a:t>starken Niederschlägen </a:t>
            </a:r>
            <a:r>
              <a:rPr lang="de-DE" b="0" dirty="0"/>
              <a:t>oder </a:t>
            </a:r>
            <a:r>
              <a:rPr lang="de-DE" b="0" dirty="0" smtClean="0"/>
              <a:t>in Katastrophensituationen</a:t>
            </a:r>
            <a:r>
              <a:rPr lang="de-DE" b="0" dirty="0"/>
              <a:t> </a:t>
            </a:r>
            <a:r>
              <a:rPr lang="de-DE" b="0" dirty="0" smtClean="0"/>
              <a:t>(ab GS 4) </a:t>
            </a:r>
            <a:r>
              <a:rPr lang="de-DE" b="0" dirty="0"/>
              <a:t>zu </a:t>
            </a:r>
            <a:r>
              <a:rPr lang="de-DE" b="0" dirty="0" smtClean="0"/>
              <a:t>erwarten</a:t>
            </a:r>
            <a:endParaRPr lang="de-DE" b="0" dirty="0"/>
          </a:p>
          <a:p>
            <a:pPr>
              <a:lnSpc>
                <a:spcPct val="120000"/>
              </a:lnSpc>
            </a:pPr>
            <a:endParaRPr lang="de-DE" b="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210" y="903201"/>
            <a:ext cx="6315740" cy="5954799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Höhenstufen - </a:t>
            </a:r>
            <a:r>
              <a:rPr lang="de-DE" dirty="0" smtClean="0">
                <a:solidFill>
                  <a:srgbClr val="D63D11"/>
                </a:solidFill>
              </a:rPr>
              <a:t>Kammlagen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30884" y="4409157"/>
            <a:ext cx="284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Kammlagen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5864210" y="2934586"/>
            <a:ext cx="6327790" cy="39234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1066479" y="6457089"/>
            <a:ext cx="893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Edlinger U.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u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M.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2" y="1270001"/>
            <a:ext cx="5211118" cy="52222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000" b="0" dirty="0"/>
              <a:t>Zwischen </a:t>
            </a:r>
            <a:r>
              <a:rPr lang="de-DE" sz="2000" b="0" dirty="0" smtClean="0"/>
              <a:t>Waldgrenze und Kammlage finden wir </a:t>
            </a:r>
            <a:r>
              <a:rPr lang="de-DE" sz="2000" b="0" dirty="0"/>
              <a:t>öfters </a:t>
            </a:r>
            <a:r>
              <a:rPr lang="de-DE" sz="2000" dirty="0">
                <a:solidFill>
                  <a:srgbClr val="D63D11"/>
                </a:solidFill>
              </a:rPr>
              <a:t>großflächig ähnliche </a:t>
            </a:r>
            <a:r>
              <a:rPr lang="de-DE" sz="2000" b="0" dirty="0" smtClean="0"/>
              <a:t>Schneedeckeneigenschaften</a:t>
            </a:r>
          </a:p>
          <a:p>
            <a:pPr>
              <a:lnSpc>
                <a:spcPct val="100000"/>
              </a:lnSpc>
            </a:pPr>
            <a:endParaRPr lang="de-DE" sz="2000" b="0" dirty="0"/>
          </a:p>
          <a:p>
            <a:pPr>
              <a:lnSpc>
                <a:spcPct val="100000"/>
              </a:lnSpc>
            </a:pPr>
            <a:r>
              <a:rPr lang="de-DE" sz="2000" b="0" dirty="0"/>
              <a:t>Geringe Geländerauigkeit (große, homogene Hänge) mit </a:t>
            </a:r>
            <a:r>
              <a:rPr lang="de-DE" sz="2000" b="0" dirty="0" smtClean="0"/>
              <a:t>wenig Winderosion sind perfekte Voraussetzungen für </a:t>
            </a:r>
            <a:r>
              <a:rPr lang="de-DE" sz="2000" dirty="0" smtClean="0">
                <a:solidFill>
                  <a:srgbClr val="D63D11"/>
                </a:solidFill>
              </a:rPr>
              <a:t>Schneebrettlawinen</a:t>
            </a:r>
          </a:p>
          <a:p>
            <a:pPr>
              <a:lnSpc>
                <a:spcPct val="100000"/>
              </a:lnSpc>
            </a:pPr>
            <a:endParaRPr lang="de-DE" sz="2000" b="0" dirty="0"/>
          </a:p>
          <a:p>
            <a:pPr>
              <a:lnSpc>
                <a:spcPct val="100000"/>
              </a:lnSpc>
            </a:pPr>
            <a:r>
              <a:rPr lang="de-DE" sz="2000" b="0" dirty="0"/>
              <a:t>Bei </a:t>
            </a:r>
            <a:r>
              <a:rPr lang="de-DE" sz="2000" b="0" dirty="0" smtClean="0"/>
              <a:t>vorherrschender Altschneesituation können speziell </a:t>
            </a:r>
            <a:r>
              <a:rPr lang="de-DE" sz="2000" b="0" dirty="0"/>
              <a:t>in dieser Höhenlage </a:t>
            </a:r>
            <a:r>
              <a:rPr lang="de-DE" sz="2000" dirty="0" smtClean="0">
                <a:solidFill>
                  <a:srgbClr val="D63D11"/>
                </a:solidFill>
              </a:rPr>
              <a:t>große Lawinen</a:t>
            </a:r>
            <a:r>
              <a:rPr lang="de-DE" sz="2000" b="0" dirty="0" smtClean="0"/>
              <a:t> </a:t>
            </a:r>
            <a:r>
              <a:rPr lang="de-DE" sz="2000" b="0" dirty="0"/>
              <a:t>ausgelöst werden</a:t>
            </a:r>
          </a:p>
          <a:p>
            <a:pPr>
              <a:lnSpc>
                <a:spcPct val="100000"/>
              </a:lnSpc>
            </a:pPr>
            <a:endParaRPr lang="de-DE" sz="2000" b="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210" y="903201"/>
            <a:ext cx="6315740" cy="5954799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Höhenstufen </a:t>
            </a:r>
            <a:r>
              <a:rPr lang="de-DE" dirty="0" smtClean="0">
                <a:solidFill>
                  <a:srgbClr val="002B40"/>
                </a:solidFill>
              </a:rPr>
              <a:t>- </a:t>
            </a:r>
            <a:r>
              <a:rPr lang="de-DE" sz="3200" dirty="0">
                <a:solidFill>
                  <a:srgbClr val="D63D11"/>
                </a:solidFill>
              </a:rPr>
              <a:t>Oberhalb</a:t>
            </a:r>
            <a:r>
              <a:rPr lang="de-DE" sz="3200" dirty="0">
                <a:solidFill>
                  <a:srgbClr val="002B40"/>
                </a:solidFill>
              </a:rPr>
              <a:t> der </a:t>
            </a:r>
            <a:r>
              <a:rPr lang="de-DE" sz="3200" dirty="0" smtClean="0">
                <a:solidFill>
                  <a:srgbClr val="002B40"/>
                </a:solidFill>
              </a:rPr>
              <a:t>Waldgrenze</a:t>
            </a:r>
            <a:endParaRPr lang="de-DE" dirty="0">
              <a:solidFill>
                <a:srgbClr val="002B4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864210" y="4944140"/>
            <a:ext cx="6327790" cy="19138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852160" y="903201"/>
            <a:ext cx="6327790" cy="19138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1066479" y="6457089"/>
            <a:ext cx="893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Edlinger U.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u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M.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1044</Words>
  <Application>Microsoft Macintosh PowerPoint</Application>
  <PresentationFormat>Breitbild</PresentationFormat>
  <Paragraphs>140</Paragraphs>
  <Slides>16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Calibri</vt:lpstr>
      <vt:lpstr>Titillium Web</vt:lpstr>
      <vt:lpstr>TitilliumWeb</vt:lpstr>
      <vt:lpstr>Wingdings</vt:lpstr>
      <vt:lpstr>Arial</vt:lpstr>
      <vt:lpstr>W3-Master</vt:lpstr>
      <vt:lpstr>Gelände</vt:lpstr>
      <vt:lpstr>Gelände</vt:lpstr>
      <vt:lpstr>Hangneigung</vt:lpstr>
      <vt:lpstr>Ermittlung der Hangneigung</vt:lpstr>
      <vt:lpstr>Spuranlage</vt:lpstr>
      <vt:lpstr>Exposition</vt:lpstr>
      <vt:lpstr>Exposition</vt:lpstr>
      <vt:lpstr>Höhenstufen - Kammlagen</vt:lpstr>
      <vt:lpstr>Höhenstufen - Oberhalb der Waldgrenze</vt:lpstr>
      <vt:lpstr>Höhenstufen - Unterhalb der Waldgrenze</vt:lpstr>
      <vt:lpstr>Geländeform</vt:lpstr>
      <vt:lpstr>Geländeform</vt:lpstr>
      <vt:lpstr>Geländefallen</vt:lpstr>
      <vt:lpstr>Geländefallen</vt:lpstr>
      <vt:lpstr> Kurzfilme – Gelände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330</cp:revision>
  <cp:lastPrinted>2016-10-20T18:21:15Z</cp:lastPrinted>
  <dcterms:created xsi:type="dcterms:W3CDTF">2016-10-17T08:41:26Z</dcterms:created>
  <dcterms:modified xsi:type="dcterms:W3CDTF">2017-01-04T16:04:18Z</dcterms:modified>
</cp:coreProperties>
</file>