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6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3"/>
  </p:notesMasterIdLst>
  <p:sldIdLst>
    <p:sldId id="266" r:id="rId2"/>
    <p:sldId id="292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28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D11"/>
    <a:srgbClr val="002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 autoAdjust="0"/>
    <p:restoredTop sz="89209"/>
  </p:normalViewPr>
  <p:slideViewPr>
    <p:cSldViewPr snapToGrid="0">
      <p:cViewPr>
        <p:scale>
          <a:sx n="92" d="100"/>
          <a:sy n="92" d="100"/>
        </p:scale>
        <p:origin x="1240" y="48"/>
      </p:cViewPr>
      <p:guideLst/>
    </p:cSldViewPr>
  </p:slideViewPr>
  <p:outlineViewPr>
    <p:cViewPr>
      <p:scale>
        <a:sx n="33" d="100"/>
        <a:sy n="33" d="100"/>
      </p:scale>
      <p:origin x="0" y="-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30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5FF6-0310-184A-A0A1-852871D5505B}" type="datetimeFigureOut">
              <a:rPr lang="de-DE" smtClean="0"/>
              <a:t>04.01.17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C9930-7D8A-6246-A1B1-59E7D4DCD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13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205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198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81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93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60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725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9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092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235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04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3-INHAL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600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0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547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427404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64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381105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94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3-INHALT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824503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192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82320"/>
            <a:ext cx="12192000" cy="6075680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3575051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>
          <a:xfrm>
            <a:off x="8247343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484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729478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spect="1"/>
          </p:cNvSpPr>
          <p:nvPr>
            <p:ph type="title"/>
          </p:nvPr>
        </p:nvSpPr>
        <p:spPr>
          <a:xfrm>
            <a:off x="360341" y="1244344"/>
            <a:ext cx="11509104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341" y="2176207"/>
            <a:ext cx="11509104" cy="4316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48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2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2163450"/>
            <a:ext cx="1491608" cy="6990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361" y="2164100"/>
            <a:ext cx="2801435" cy="698419"/>
          </a:xfrm>
          <a:prstGeom prst="rect">
            <a:avLst/>
          </a:prstGeom>
          <a:effectLst>
            <a:outerShdw blurRad="304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Windzeichen - Alarmzeichen</a:t>
            </a:r>
            <a:endParaRPr lang="de-AT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71" y="824203"/>
            <a:ext cx="1595355" cy="9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/>
            </a:r>
            <a:br>
              <a:rPr lang="de-DE" dirty="0" smtClean="0">
                <a:solidFill>
                  <a:srgbClr val="D63D11"/>
                </a:solidFill>
              </a:rPr>
            </a:br>
            <a:r>
              <a:rPr lang="de-DE" dirty="0" smtClean="0">
                <a:solidFill>
                  <a:srgbClr val="D63D11"/>
                </a:solidFill>
              </a:rPr>
              <a:t>Kurzfilme </a:t>
            </a:r>
            <a:r>
              <a:rPr lang="mr-IN" dirty="0" smtClean="0">
                <a:solidFill>
                  <a:srgbClr val="D63D11"/>
                </a:solidFill>
              </a:rPr>
              <a:t>–</a:t>
            </a:r>
            <a:r>
              <a:rPr lang="de-DE" dirty="0" smtClean="0">
                <a:solidFill>
                  <a:srgbClr val="D63D11"/>
                </a:solidFill>
              </a:rPr>
              <a:t> Alarmzeichen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37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847753"/>
            <a:ext cx="2933700" cy="1215178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961065" y="2686051"/>
            <a:ext cx="6811335" cy="337320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AT" sz="4000" dirty="0" smtClean="0">
                <a:solidFill>
                  <a:srgbClr val="D63D11"/>
                </a:solidFill>
              </a:rPr>
              <a:t>Autoren von W3</a:t>
            </a:r>
            <a:r>
              <a:rPr lang="de-AT" b="0" dirty="0" smtClean="0">
                <a:solidFill>
                  <a:srgbClr val="D63D11"/>
                </a:solidFill>
              </a:rPr>
              <a:t>:</a:t>
            </a:r>
            <a:endParaRPr lang="de-AT" b="0" dirty="0"/>
          </a:p>
          <a:p>
            <a:pPr>
              <a:buFont typeface="Wingdings" charset="2"/>
              <a:buChar char="§"/>
            </a:pPr>
            <a:r>
              <a:rPr lang="de-AT" b="0" dirty="0"/>
              <a:t>Martin Edlinger </a:t>
            </a:r>
            <a:r>
              <a:rPr lang="de-AT" sz="2200" b="0" dirty="0"/>
              <a:t>- 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Bernd Zenke </a:t>
            </a:r>
            <a:r>
              <a:rPr lang="de-AT" sz="2200" b="0" dirty="0"/>
              <a:t>– Lawinenwarner LWD Bayern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Arno </a:t>
            </a:r>
            <a:r>
              <a:rPr lang="de-AT" b="0" dirty="0" err="1"/>
              <a:t>Studeregger</a:t>
            </a:r>
            <a:r>
              <a:rPr lang="de-AT" sz="2200" b="0" dirty="0"/>
              <a:t> – Lawinenwarner LWD </a:t>
            </a:r>
            <a:r>
              <a:rPr lang="de-AT" sz="2200" b="0" dirty="0" err="1"/>
              <a:t>Stmk</a:t>
            </a:r>
            <a:r>
              <a:rPr lang="de-AT" sz="2200" b="0" dirty="0"/>
              <a:t>/NÖ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Marcellus </a:t>
            </a:r>
            <a:r>
              <a:rPr lang="de-AT" b="0" dirty="0" err="1"/>
              <a:t>Schreilechner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200" b="0" dirty="0"/>
              <a:t>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Christoph Mitterer </a:t>
            </a:r>
            <a:r>
              <a:rPr lang="de-AT" sz="2000" b="0" dirty="0"/>
              <a:t>– Wissenschaftler UNI Innsbruck </a:t>
            </a:r>
            <a:endParaRPr lang="de-AT" sz="2000" b="0" dirty="0" smtClean="0"/>
          </a:p>
          <a:p>
            <a:pPr>
              <a:buFont typeface="Wingdings" charset="2"/>
              <a:buChar char="§"/>
            </a:pPr>
            <a:r>
              <a:rPr lang="de-AT" b="0" dirty="0" smtClean="0"/>
              <a:t>Dr</a:t>
            </a:r>
            <a:r>
              <a:rPr lang="de-AT" b="0" dirty="0"/>
              <a:t>. Renate Renner </a:t>
            </a:r>
            <a:r>
              <a:rPr lang="de-AT" sz="2000" b="0" dirty="0"/>
              <a:t>– Wissenschaftler UNI Graz (u.a. Risikokommunikation)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Frans van der Kallen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 und  </a:t>
            </a:r>
            <a:r>
              <a:rPr lang="de-AT" sz="2000" b="0" dirty="0"/>
              <a:t>Facharzt für Psychiatrie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Helmuth </a:t>
            </a:r>
            <a:r>
              <a:rPr lang="de-AT" b="0" dirty="0" err="1"/>
              <a:t>Preslmaier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000" b="0" dirty="0" smtClean="0"/>
              <a:t>Instruktor Skihochtouren</a:t>
            </a:r>
            <a:endParaRPr lang="de-AT" sz="2000" b="0" dirty="0"/>
          </a:p>
          <a:p>
            <a:pPr>
              <a:buFont typeface="Wingdings" charset="2"/>
              <a:buChar char="§"/>
            </a:pPr>
            <a:r>
              <a:rPr lang="de-AT" b="0" dirty="0" smtClean="0"/>
              <a:t>Gregor Krenn </a:t>
            </a:r>
            <a:r>
              <a:rPr lang="de-AT" sz="2000" b="0" dirty="0"/>
              <a:t>– Berg- und Skiführer, LVS Experte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Mag. Peter </a:t>
            </a:r>
            <a:r>
              <a:rPr lang="de-AT" b="0" dirty="0" smtClean="0"/>
              <a:t>Gebetsberger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</a:t>
            </a:r>
          </a:p>
          <a:p>
            <a:pPr>
              <a:buFont typeface="Wingdings" charset="2"/>
              <a:buChar char="§"/>
            </a:pPr>
            <a:r>
              <a:rPr lang="de-AT" sz="2700" b="0" dirty="0" smtClean="0"/>
              <a:t>Dr. Bernd </a:t>
            </a:r>
            <a:r>
              <a:rPr lang="de-AT" sz="2700" b="0" dirty="0" err="1" smtClean="0"/>
              <a:t>Heschl</a:t>
            </a:r>
            <a:r>
              <a:rPr lang="de-AT" sz="2700" b="0" dirty="0" smtClean="0"/>
              <a:t> </a:t>
            </a:r>
            <a:r>
              <a:rPr lang="de-AT" sz="2000" b="0" dirty="0" smtClean="0"/>
              <a:t>- Alpinmediziner</a:t>
            </a:r>
            <a:endParaRPr lang="de-AT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772400" y="4315614"/>
            <a:ext cx="2933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b="1" dirty="0" smtClean="0">
                <a:solidFill>
                  <a:srgbClr val="D63D11"/>
                </a:solidFill>
              </a:rPr>
              <a:t>Gefördert vom Bundesministerium für Landesverteidigung und Sport </a:t>
            </a:r>
            <a:r>
              <a:rPr lang="de-AT" sz="1400" dirty="0" smtClean="0">
                <a:solidFill>
                  <a:srgbClr val="D63D11"/>
                </a:solidFill>
              </a:rPr>
              <a:t> </a:t>
            </a:r>
            <a:endParaRPr lang="de-DE" sz="14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038" y="1406894"/>
            <a:ext cx="2380561" cy="14469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008039" y="2853821"/>
            <a:ext cx="23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smtClean="0">
                <a:solidFill>
                  <a:schemeClr val="bg1"/>
                </a:solidFill>
              </a:rPr>
              <a:t>www.naturfreunde.at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72401" y="6252953"/>
            <a:ext cx="29336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Grafiken und Fotos sind urheberrechtlich geschützt und  dürfen nur in Verbindung dieses 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Vortrages verwendet werden. © 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</a:t>
            </a:r>
            <a:endParaRPr lang="de-DE" sz="800" i="1" dirty="0">
              <a:solidFill>
                <a:schemeClr val="bg1"/>
              </a:solidFill>
              <a:latin typeface="Titillium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40" y="1399033"/>
            <a:ext cx="7302331" cy="363255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000" b="0" dirty="0"/>
              <a:t>Die </a:t>
            </a:r>
            <a:r>
              <a:rPr lang="de-DE" sz="2000" dirty="0">
                <a:solidFill>
                  <a:srgbClr val="D63D11"/>
                </a:solidFill>
              </a:rPr>
              <a:t>Tätigkeit des Windes</a:t>
            </a:r>
            <a:r>
              <a:rPr lang="de-DE" sz="2000" b="0" dirty="0"/>
              <a:t> lässt sich </a:t>
            </a:r>
            <a:r>
              <a:rPr lang="de-DE" sz="2000" b="0" dirty="0" smtClean="0"/>
              <a:t>im Gelände </a:t>
            </a:r>
            <a:r>
              <a:rPr lang="de-DE" sz="2000" b="0" dirty="0"/>
              <a:t>oft leicht erkennen. Zeichen </a:t>
            </a:r>
            <a:r>
              <a:rPr lang="de-DE" sz="2000" b="0" dirty="0" smtClean="0"/>
              <a:t>für Triebschnee </a:t>
            </a:r>
            <a:r>
              <a:rPr lang="de-DE" sz="2000" b="0" dirty="0"/>
              <a:t>sind:</a:t>
            </a:r>
          </a:p>
          <a:p>
            <a:pPr>
              <a:lnSpc>
                <a:spcPct val="120000"/>
              </a:lnSpc>
            </a:pPr>
            <a:r>
              <a:rPr lang="de-DE" sz="2000" b="0" dirty="0" smtClean="0"/>
              <a:t>Wechten</a:t>
            </a:r>
            <a:endParaRPr lang="de-DE" sz="2000" b="0" dirty="0"/>
          </a:p>
          <a:p>
            <a:pPr>
              <a:lnSpc>
                <a:spcPct val="120000"/>
              </a:lnSpc>
            </a:pPr>
            <a:r>
              <a:rPr lang="de-DE" sz="2000" b="0" dirty="0" err="1" smtClean="0"/>
              <a:t>Windgangel</a:t>
            </a:r>
            <a:r>
              <a:rPr lang="de-DE" sz="2000" b="0" dirty="0" smtClean="0"/>
              <a:t> </a:t>
            </a:r>
            <a:r>
              <a:rPr lang="de-DE" sz="2000" b="0" dirty="0"/>
              <a:t>(</a:t>
            </a:r>
            <a:r>
              <a:rPr lang="de-DE" sz="2000" b="0" dirty="0" err="1"/>
              <a:t>Sastrugi</a:t>
            </a:r>
            <a:r>
              <a:rPr lang="de-DE" sz="2000" b="0" dirty="0"/>
              <a:t>)</a:t>
            </a:r>
          </a:p>
          <a:p>
            <a:pPr>
              <a:lnSpc>
                <a:spcPct val="120000"/>
              </a:lnSpc>
            </a:pPr>
            <a:r>
              <a:rPr lang="de-DE" sz="2000" b="0" dirty="0" smtClean="0"/>
              <a:t>Schneefahnen</a:t>
            </a:r>
            <a:endParaRPr lang="de-DE" sz="2000" b="0" dirty="0"/>
          </a:p>
          <a:p>
            <a:pPr>
              <a:lnSpc>
                <a:spcPct val="120000"/>
              </a:lnSpc>
            </a:pPr>
            <a:r>
              <a:rPr lang="de-DE" sz="2000" b="0" dirty="0" smtClean="0"/>
              <a:t>Schneedünen</a:t>
            </a:r>
            <a:endParaRPr lang="de-DE" sz="2000" b="0" dirty="0"/>
          </a:p>
          <a:p>
            <a:pPr>
              <a:lnSpc>
                <a:spcPct val="120000"/>
              </a:lnSpc>
            </a:pPr>
            <a:r>
              <a:rPr lang="de-DE" sz="2000" b="0" dirty="0" smtClean="0"/>
              <a:t>Kometenschweife</a:t>
            </a:r>
            <a:endParaRPr lang="de-DE" sz="2000" b="0" dirty="0"/>
          </a:p>
          <a:p>
            <a:pPr>
              <a:lnSpc>
                <a:spcPct val="120000"/>
              </a:lnSpc>
            </a:pPr>
            <a:r>
              <a:rPr lang="de-DE" sz="2000" b="0" dirty="0" smtClean="0"/>
              <a:t>Anraum</a:t>
            </a:r>
            <a:endParaRPr lang="de-DE" sz="2000" b="0" dirty="0"/>
          </a:p>
          <a:p>
            <a:pPr>
              <a:lnSpc>
                <a:spcPct val="120000"/>
              </a:lnSpc>
            </a:pPr>
            <a:r>
              <a:rPr lang="de-DE" sz="2000" b="0" dirty="0" smtClean="0"/>
              <a:t>Windkolke</a:t>
            </a:r>
            <a:endParaRPr lang="de-DE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Windzeichen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81606" y="6384519"/>
            <a:ext cx="7409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 Edlinger M</a:t>
            </a:r>
            <a:r>
              <a:rPr lang="de-DE" sz="800" i="1" dirty="0" smtClean="0">
                <a:latin typeface="TitilliumWeb" charset="0"/>
              </a:rPr>
              <a:t>.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457" y="1830827"/>
            <a:ext cx="7374278" cy="4266215"/>
          </a:xfrm>
          <a:prstGeom prst="rect">
            <a:avLst/>
          </a:prstGeom>
        </p:spPr>
      </p:pic>
      <p:sp>
        <p:nvSpPr>
          <p:cNvPr id="7" name="Inhaltsplatzhalter 5"/>
          <p:cNvSpPr txBox="1">
            <a:spLocks/>
          </p:cNvSpPr>
          <p:nvPr/>
        </p:nvSpPr>
        <p:spPr>
          <a:xfrm>
            <a:off x="722228" y="5726461"/>
            <a:ext cx="10625476" cy="729203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 smtClean="0">
                <a:solidFill>
                  <a:schemeClr val="bg1"/>
                </a:solidFill>
              </a:rPr>
              <a:t>Achtung: Bei Änderung der </a:t>
            </a:r>
            <a:r>
              <a:rPr lang="de-DE" sz="2000" b="0" dirty="0">
                <a:solidFill>
                  <a:schemeClr val="bg1"/>
                </a:solidFill>
              </a:rPr>
              <a:t>W</a:t>
            </a:r>
            <a:r>
              <a:rPr lang="de-DE" sz="2000" b="0" dirty="0" smtClean="0">
                <a:solidFill>
                  <a:schemeClr val="bg1"/>
                </a:solidFill>
              </a:rPr>
              <a:t>indrichtung können große kritische Triebschneeansammlungen überdeckt werden. Deshalb ist ein Blick auf Messstationen des LWD wichtig!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5726461"/>
            <a:ext cx="361887" cy="45696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899516" y="6455664"/>
            <a:ext cx="896375" cy="21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latin typeface="TitilliumWeb" charset="0"/>
              </a:rPr>
              <a:t>© 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93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haltsplatzhalter 16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191" y="902586"/>
            <a:ext cx="7874809" cy="5955414"/>
          </a:xfr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534353"/>
            <a:ext cx="4879171" cy="49578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2200" b="0" dirty="0" smtClean="0"/>
              <a:t>Durch </a:t>
            </a:r>
            <a:r>
              <a:rPr lang="de-DE" sz="2200" dirty="0" smtClean="0">
                <a:solidFill>
                  <a:srgbClr val="D63D11"/>
                </a:solidFill>
              </a:rPr>
              <a:t>Schneeverfrachtung</a:t>
            </a:r>
            <a:r>
              <a:rPr lang="de-DE" sz="2200" b="0" dirty="0"/>
              <a:t> </a:t>
            </a:r>
            <a:r>
              <a:rPr lang="de-DE" sz="2200" b="0" dirty="0" smtClean="0"/>
              <a:t>stark</a:t>
            </a:r>
            <a:r>
              <a:rPr lang="de-DE" sz="2200" b="0" dirty="0"/>
              <a:t> </a:t>
            </a:r>
            <a:r>
              <a:rPr lang="de-DE" sz="2200" b="0" dirty="0" smtClean="0"/>
              <a:t>verdichtete Schneeablagerungen direkt </a:t>
            </a:r>
            <a:r>
              <a:rPr lang="de-DE" sz="2200" b="0" dirty="0"/>
              <a:t>auf der </a:t>
            </a:r>
            <a:r>
              <a:rPr lang="de-DE" sz="2200" b="0" dirty="0" smtClean="0"/>
              <a:t>windabgewandten Seite </a:t>
            </a:r>
            <a:r>
              <a:rPr lang="de-DE" sz="2200" b="0" dirty="0"/>
              <a:t>eines </a:t>
            </a:r>
            <a:r>
              <a:rPr lang="de-DE" sz="2200" b="0" dirty="0" smtClean="0"/>
              <a:t>Grates </a:t>
            </a:r>
          </a:p>
          <a:p>
            <a:pPr>
              <a:lnSpc>
                <a:spcPct val="110000"/>
              </a:lnSpc>
            </a:pPr>
            <a:r>
              <a:rPr lang="de-DE" sz="2200" dirty="0">
                <a:solidFill>
                  <a:srgbClr val="D63D11"/>
                </a:solidFill>
              </a:rPr>
              <a:t>K</a:t>
            </a:r>
            <a:r>
              <a:rPr lang="de-DE" sz="2200" dirty="0" smtClean="0">
                <a:solidFill>
                  <a:srgbClr val="D63D11"/>
                </a:solidFill>
              </a:rPr>
              <a:t>eilförmiger</a:t>
            </a:r>
            <a:r>
              <a:rPr lang="de-DE" sz="2200" b="0" dirty="0" smtClean="0"/>
              <a:t> Überhang</a:t>
            </a:r>
            <a:endParaRPr lang="de-DE" sz="2200" b="0" dirty="0"/>
          </a:p>
          <a:p>
            <a:pPr>
              <a:lnSpc>
                <a:spcPct val="110000"/>
              </a:lnSpc>
            </a:pPr>
            <a:r>
              <a:rPr lang="de-DE" sz="2200" b="0" dirty="0" smtClean="0"/>
              <a:t>Der Triebschnee liegt </a:t>
            </a:r>
            <a:r>
              <a:rPr lang="de-DE" sz="2200" dirty="0">
                <a:solidFill>
                  <a:srgbClr val="D63D11"/>
                </a:solidFill>
              </a:rPr>
              <a:t>unterhalb</a:t>
            </a:r>
            <a:r>
              <a:rPr lang="de-DE" sz="2200" b="0" dirty="0"/>
              <a:t> von Wechten </a:t>
            </a:r>
            <a:r>
              <a:rPr lang="de-DE" sz="2200" b="0" dirty="0" smtClean="0"/>
              <a:t>im Lee 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Labile Triebschneeansammlungen liegen </a:t>
            </a:r>
            <a:r>
              <a:rPr lang="de-DE" sz="2200" b="0" dirty="0"/>
              <a:t>oft im </a:t>
            </a:r>
            <a:r>
              <a:rPr lang="de-DE" sz="2200" dirty="0">
                <a:solidFill>
                  <a:srgbClr val="D63D11"/>
                </a:solidFill>
              </a:rPr>
              <a:t>kammnahen</a:t>
            </a:r>
            <a:r>
              <a:rPr lang="de-DE" sz="2200" b="0" dirty="0" smtClean="0"/>
              <a:t> Gelände unter Wechten (Bereiche meiden)</a:t>
            </a:r>
            <a:endParaRPr lang="de-DE" sz="2200" b="0" dirty="0"/>
          </a:p>
          <a:p>
            <a:pPr>
              <a:lnSpc>
                <a:spcPct val="11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Windzeichen</a:t>
            </a:r>
            <a:r>
              <a:rPr lang="de-DE" dirty="0" smtClean="0"/>
              <a:t> - Wechten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512" y="1534354"/>
            <a:ext cx="2860548" cy="1511792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512" y="3182620"/>
            <a:ext cx="2860548" cy="3146101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0067544" y="6455664"/>
            <a:ext cx="17283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NFÖ / </a:t>
            </a:r>
            <a:r>
              <a:rPr lang="de-DE" sz="800" i="1" dirty="0" err="1" smtClean="0">
                <a:solidFill>
                  <a:schemeClr val="bg1"/>
                </a:solidFill>
                <a:latin typeface="TitilliumWeb" charset="0"/>
              </a:rPr>
              <a:t>Sojer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/</a:t>
            </a:r>
            <a:r>
              <a:rPr lang="de-DE" sz="800" i="1" dirty="0" err="1" smtClean="0">
                <a:solidFill>
                  <a:schemeClr val="bg1"/>
                </a:solidFill>
                <a:latin typeface="TitilliumWeb" charset="0"/>
              </a:rPr>
              <a:t>shorty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 </a:t>
            </a:r>
            <a:r>
              <a:rPr lang="de-DE" sz="800" i="1" dirty="0" err="1" smtClean="0">
                <a:solidFill>
                  <a:schemeClr val="bg1"/>
                </a:solidFill>
                <a:latin typeface="TitilliumWeb" charset="0"/>
              </a:rPr>
              <a:t>the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/Edlinger M.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51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4389120"/>
            <a:ext cx="5403851" cy="23134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000" dirty="0" err="1"/>
              <a:t>Windgangel</a:t>
            </a:r>
            <a:r>
              <a:rPr lang="de-DE" sz="2000" dirty="0"/>
              <a:t> (</a:t>
            </a:r>
            <a:r>
              <a:rPr lang="de-DE" sz="2000" dirty="0" err="1"/>
              <a:t>Sastrugi</a:t>
            </a:r>
            <a:r>
              <a:rPr lang="de-DE" sz="2000" dirty="0"/>
              <a:t>)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Entstehen durch windbedingte </a:t>
            </a:r>
            <a:r>
              <a:rPr lang="de-DE" sz="2000" dirty="0">
                <a:solidFill>
                  <a:srgbClr val="D63D11"/>
                </a:solidFill>
              </a:rPr>
              <a:t>Abtragung</a:t>
            </a:r>
            <a:r>
              <a:rPr lang="de-DE" sz="2000" b="0" dirty="0"/>
              <a:t> von </a:t>
            </a:r>
            <a:r>
              <a:rPr lang="de-DE" sz="2000" b="0" dirty="0" smtClean="0"/>
              <a:t>Schnee (Erosion) 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Die steilere </a:t>
            </a:r>
            <a:r>
              <a:rPr lang="de-DE" sz="2000" b="0" dirty="0"/>
              <a:t>Seite ist die </a:t>
            </a:r>
            <a:r>
              <a:rPr lang="de-DE" sz="2000" dirty="0">
                <a:solidFill>
                  <a:srgbClr val="D63D11"/>
                </a:solidFill>
              </a:rPr>
              <a:t>windzugewandte</a:t>
            </a:r>
            <a:r>
              <a:rPr lang="de-DE" sz="2000" b="0" dirty="0" smtClean="0"/>
              <a:t> Seite (Luv)</a:t>
            </a:r>
            <a:endParaRPr lang="de-DE" sz="20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6427404" y="4389120"/>
            <a:ext cx="5403851" cy="231343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2000" dirty="0"/>
              <a:t>Schneefahnen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Durch den </a:t>
            </a:r>
            <a:r>
              <a:rPr lang="de-DE" sz="2000" b="0" dirty="0"/>
              <a:t>Wind </a:t>
            </a:r>
            <a:r>
              <a:rPr lang="de-DE" sz="2000" dirty="0" smtClean="0">
                <a:solidFill>
                  <a:srgbClr val="D63D11"/>
                </a:solidFill>
              </a:rPr>
              <a:t>aufgewirbelter</a:t>
            </a:r>
            <a:r>
              <a:rPr lang="de-DE" sz="2000" b="0" dirty="0" smtClean="0"/>
              <a:t> </a:t>
            </a:r>
            <a:r>
              <a:rPr lang="de-DE" sz="2000" b="0" dirty="0" smtClean="0"/>
              <a:t>Schnee </a:t>
            </a:r>
            <a:r>
              <a:rPr lang="de-DE" sz="2000" b="0" dirty="0"/>
              <a:t>an Kämmen und </a:t>
            </a:r>
            <a:r>
              <a:rPr lang="de-DE" sz="2000" b="0" dirty="0" smtClean="0"/>
              <a:t>Graten </a:t>
            </a:r>
          </a:p>
          <a:p>
            <a:pPr>
              <a:lnSpc>
                <a:spcPct val="110000"/>
              </a:lnSpc>
            </a:pPr>
            <a:r>
              <a:rPr lang="de-DE" sz="2000" b="0" dirty="0" smtClean="0"/>
              <a:t>Schneefahnen </a:t>
            </a:r>
            <a:r>
              <a:rPr lang="de-DE" sz="2000" b="0" dirty="0"/>
              <a:t>sind </a:t>
            </a:r>
            <a:r>
              <a:rPr lang="de-DE" sz="2000" b="0" dirty="0" smtClean="0"/>
              <a:t>ein deutliches </a:t>
            </a:r>
            <a:r>
              <a:rPr lang="de-DE" sz="2000" b="0" dirty="0"/>
              <a:t>Zeichen </a:t>
            </a:r>
            <a:r>
              <a:rPr lang="de-DE" sz="2000" b="0" dirty="0" smtClean="0"/>
              <a:t>für </a:t>
            </a:r>
            <a:r>
              <a:rPr lang="de-DE" sz="2000" dirty="0">
                <a:solidFill>
                  <a:srgbClr val="D63D11"/>
                </a:solidFill>
              </a:rPr>
              <a:t>frischen</a:t>
            </a:r>
            <a:r>
              <a:rPr lang="de-DE" sz="2000" b="0" dirty="0"/>
              <a:t> Triebschnee!</a:t>
            </a:r>
          </a:p>
          <a:p>
            <a:pPr>
              <a:lnSpc>
                <a:spcPct val="11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Windzeichen</a:t>
            </a:r>
            <a:r>
              <a:rPr lang="de-DE" dirty="0" smtClean="0"/>
              <a:t> - </a:t>
            </a:r>
            <a:r>
              <a:rPr lang="de-DE" dirty="0" err="1" smtClean="0"/>
              <a:t>Windgangel</a:t>
            </a:r>
            <a:r>
              <a:rPr lang="de-DE" dirty="0" smtClean="0"/>
              <a:t>, Schneefahnen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7100"/>
            <a:ext cx="12192000" cy="333022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0624247" y="6487108"/>
            <a:ext cx="1207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shorty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the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/Edlinger M.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9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4389120"/>
            <a:ext cx="5403851" cy="23134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000" dirty="0" err="1"/>
              <a:t>Schneedünen</a:t>
            </a:r>
            <a:endParaRPr lang="de-DE" sz="2000" dirty="0"/>
          </a:p>
          <a:p>
            <a:pPr>
              <a:lnSpc>
                <a:spcPct val="100000"/>
              </a:lnSpc>
            </a:pPr>
            <a:r>
              <a:rPr lang="de-DE" sz="2000" b="0" dirty="0" smtClean="0"/>
              <a:t>Ein </a:t>
            </a:r>
            <a:r>
              <a:rPr lang="de-DE" sz="2000" b="0" dirty="0"/>
              <a:t>klares Zeichen </a:t>
            </a:r>
            <a:r>
              <a:rPr lang="de-DE" sz="2000" b="0" dirty="0" smtClean="0"/>
              <a:t>für Windverfrachtung, (</a:t>
            </a:r>
            <a:r>
              <a:rPr lang="de-DE" sz="2000" dirty="0">
                <a:solidFill>
                  <a:srgbClr val="D63D11"/>
                </a:solidFill>
              </a:rPr>
              <a:t>Triebschneeablagerungen</a:t>
            </a:r>
            <a:r>
              <a:rPr lang="de-DE" sz="2000" b="0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Zeigt </a:t>
            </a:r>
            <a:r>
              <a:rPr lang="de-DE" sz="2000" b="0" dirty="0"/>
              <a:t>mit der </a:t>
            </a:r>
            <a:r>
              <a:rPr lang="de-DE" sz="2000" dirty="0">
                <a:solidFill>
                  <a:srgbClr val="D63D11"/>
                </a:solidFill>
              </a:rPr>
              <a:t>flachen</a:t>
            </a:r>
            <a:r>
              <a:rPr lang="de-DE" sz="2000" b="0" dirty="0"/>
              <a:t> Stirn in die Windrichtung! </a:t>
            </a:r>
            <a:endParaRPr lang="de-DE" sz="2000" b="0" dirty="0" smtClean="0"/>
          </a:p>
          <a:p>
            <a:pPr>
              <a:lnSpc>
                <a:spcPct val="100000"/>
              </a:lnSpc>
            </a:pPr>
            <a:r>
              <a:rPr lang="de-DE" sz="2000" b="0" dirty="0" smtClean="0"/>
              <a:t>Dieses Windzeichen ist </a:t>
            </a:r>
            <a:r>
              <a:rPr lang="de-DE" sz="2000" b="0" dirty="0"/>
              <a:t>oft </a:t>
            </a:r>
            <a:r>
              <a:rPr lang="de-DE" sz="2000" dirty="0">
                <a:solidFill>
                  <a:srgbClr val="D63D11"/>
                </a:solidFill>
              </a:rPr>
              <a:t>flächig</a:t>
            </a:r>
            <a:r>
              <a:rPr lang="de-DE" sz="2000" b="0" dirty="0" smtClean="0"/>
              <a:t> </a:t>
            </a:r>
            <a:r>
              <a:rPr lang="de-DE" sz="2000" b="0" dirty="0"/>
              <a:t>ausgeprägt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6427404" y="4389120"/>
            <a:ext cx="5403851" cy="23134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000" dirty="0"/>
              <a:t>Kometenschweife</a:t>
            </a:r>
          </a:p>
          <a:p>
            <a:pPr>
              <a:lnSpc>
                <a:spcPct val="100000"/>
              </a:lnSpc>
            </a:pPr>
            <a:r>
              <a:rPr lang="de-DE" sz="2000" b="0" dirty="0"/>
              <a:t>Schnee </a:t>
            </a:r>
            <a:r>
              <a:rPr lang="de-DE" sz="2000" b="0" dirty="0" smtClean="0"/>
              <a:t>türmt </a:t>
            </a:r>
            <a:r>
              <a:rPr lang="de-DE" sz="2000" b="0" dirty="0"/>
              <a:t>sich hinter </a:t>
            </a:r>
            <a:r>
              <a:rPr lang="de-DE" sz="2000" b="0" dirty="0" smtClean="0"/>
              <a:t>Hindernissen, an der </a:t>
            </a:r>
            <a:r>
              <a:rPr lang="de-DE" sz="2000" dirty="0">
                <a:solidFill>
                  <a:srgbClr val="D63D11"/>
                </a:solidFill>
              </a:rPr>
              <a:t>windabgewandten</a:t>
            </a:r>
            <a:r>
              <a:rPr lang="de-DE" sz="2000" b="0" dirty="0" smtClean="0"/>
              <a:t> Seite auf</a:t>
            </a:r>
            <a:endParaRPr lang="de-DE" sz="2000" b="0" dirty="0"/>
          </a:p>
          <a:p>
            <a:pPr>
              <a:lnSpc>
                <a:spcPct val="10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63D11"/>
                </a:solidFill>
              </a:rPr>
              <a:t>Windzeichen</a:t>
            </a:r>
            <a:r>
              <a:rPr lang="de-DE" dirty="0"/>
              <a:t> - </a:t>
            </a:r>
            <a:r>
              <a:rPr lang="de-DE" dirty="0" err="1"/>
              <a:t>Schneedü</a:t>
            </a:r>
            <a:r>
              <a:rPr lang="de-DE" dirty="0" err="1" smtClean="0"/>
              <a:t>nen</a:t>
            </a:r>
            <a:r>
              <a:rPr lang="de-DE" dirty="0" smtClean="0"/>
              <a:t>, Kometenschweife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0624247" y="6487108"/>
            <a:ext cx="1207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shorty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the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/Edlinger M.</a:t>
            </a:r>
            <a:endParaRPr lang="de-DE" dirty="0">
              <a:solidFill>
                <a:srgbClr val="002B40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2208"/>
            <a:ext cx="12192000" cy="338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2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4389120"/>
            <a:ext cx="5403851" cy="23134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000" dirty="0"/>
              <a:t>Anraum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Fester Niederschlag </a:t>
            </a:r>
            <a:r>
              <a:rPr lang="de-DE" sz="2000" b="0" dirty="0"/>
              <a:t>an Hindernissen </a:t>
            </a:r>
            <a:r>
              <a:rPr lang="de-DE" sz="2000" b="0" dirty="0" smtClean="0"/>
              <a:t>wie Bäumen oder Gipfelkreuzen, </a:t>
            </a:r>
            <a:r>
              <a:rPr lang="de-DE" sz="2000" b="0" dirty="0"/>
              <a:t>der sich </a:t>
            </a:r>
            <a:r>
              <a:rPr lang="de-DE" sz="2000" b="0" dirty="0" smtClean="0"/>
              <a:t>bei Frost</a:t>
            </a:r>
            <a:r>
              <a:rPr lang="de-DE" sz="2000" b="0" dirty="0"/>
              <a:t>, Nebel und Wind </a:t>
            </a:r>
            <a:r>
              <a:rPr lang="de-DE" sz="2000" dirty="0">
                <a:solidFill>
                  <a:srgbClr val="D63D11"/>
                </a:solidFill>
              </a:rPr>
              <a:t>gegen die Windrichtung </a:t>
            </a:r>
            <a:r>
              <a:rPr lang="de-DE" sz="2000" b="0" dirty="0" smtClean="0"/>
              <a:t>aufbaut</a:t>
            </a:r>
            <a:endParaRPr lang="de-DE" sz="20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6427404" y="4389120"/>
            <a:ext cx="5403851" cy="2313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err="1" smtClean="0"/>
              <a:t>Windkolk</a:t>
            </a:r>
            <a:endParaRPr lang="de-DE" sz="2000" dirty="0"/>
          </a:p>
          <a:p>
            <a:pPr>
              <a:lnSpc>
                <a:spcPct val="100000"/>
              </a:lnSpc>
            </a:pPr>
            <a:r>
              <a:rPr lang="de-DE" sz="2000" b="0" dirty="0"/>
              <a:t>Windkolke sind Zeichen </a:t>
            </a:r>
            <a:r>
              <a:rPr lang="de-DE" sz="2000" b="0" dirty="0" smtClean="0"/>
              <a:t>für </a:t>
            </a:r>
            <a:r>
              <a:rPr lang="de-DE" sz="2000" b="0" dirty="0"/>
              <a:t>Windaktivität, lassen aber </a:t>
            </a:r>
            <a:r>
              <a:rPr lang="de-DE" sz="2000" b="0" dirty="0" smtClean="0"/>
              <a:t>nur </a:t>
            </a:r>
            <a:r>
              <a:rPr lang="de-DE" sz="2000" dirty="0" smtClean="0">
                <a:solidFill>
                  <a:srgbClr val="D63D11"/>
                </a:solidFill>
              </a:rPr>
              <a:t>selten</a:t>
            </a:r>
            <a:r>
              <a:rPr lang="de-DE" sz="2000" b="0" dirty="0" smtClean="0"/>
              <a:t> Rückschlüsse </a:t>
            </a:r>
            <a:r>
              <a:rPr lang="de-DE" sz="2000" b="0" dirty="0"/>
              <a:t>auf die Windrichtung </a:t>
            </a:r>
            <a:r>
              <a:rPr lang="de-DE" sz="2000" b="0" dirty="0" smtClean="0"/>
              <a:t>zu</a:t>
            </a:r>
            <a:endParaRPr lang="de-DE" sz="2000" b="0" dirty="0"/>
          </a:p>
          <a:p>
            <a:pPr>
              <a:lnSpc>
                <a:spcPct val="11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63D11"/>
                </a:solidFill>
              </a:rPr>
              <a:t>Windzeichen</a:t>
            </a:r>
            <a:r>
              <a:rPr lang="de-DE" dirty="0"/>
              <a:t> - Anraum</a:t>
            </a:r>
            <a:r>
              <a:rPr lang="de-DE" dirty="0" smtClean="0"/>
              <a:t>, </a:t>
            </a:r>
            <a:r>
              <a:rPr lang="de-DE" dirty="0" err="1" smtClean="0"/>
              <a:t>Windkolk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0624247" y="6487108"/>
            <a:ext cx="1207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shorty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the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/Edlinger M.</a:t>
            </a:r>
            <a:endParaRPr lang="de-DE" dirty="0">
              <a:solidFill>
                <a:srgbClr val="002B40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208"/>
            <a:ext cx="12192000" cy="33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9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6626"/>
            <a:ext cx="9603505" cy="5961374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7278624" y="1975103"/>
            <a:ext cx="4552631" cy="45171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200" b="0" dirty="0" smtClean="0"/>
              <a:t>Ein Zeichen für </a:t>
            </a:r>
            <a:r>
              <a:rPr lang="de-DE" sz="2200" b="0" dirty="0"/>
              <a:t>eine </a:t>
            </a:r>
            <a:r>
              <a:rPr lang="de-DE" sz="2200" dirty="0" smtClean="0">
                <a:solidFill>
                  <a:srgbClr val="D63D11"/>
                </a:solidFill>
              </a:rPr>
              <a:t>instabile</a:t>
            </a:r>
            <a:r>
              <a:rPr lang="de-DE" sz="2200" b="0" dirty="0" smtClean="0"/>
              <a:t> Schneedecke </a:t>
            </a:r>
            <a:r>
              <a:rPr lang="de-DE" sz="2200" b="0" dirty="0"/>
              <a:t>mit </a:t>
            </a:r>
            <a:r>
              <a:rPr lang="de-DE" sz="2200" b="0" dirty="0" smtClean="0"/>
              <a:t>ungünstigem </a:t>
            </a:r>
            <a:r>
              <a:rPr lang="de-DE" sz="2200" b="0" dirty="0" smtClean="0"/>
              <a:t>Schneedeckenaufbau</a:t>
            </a:r>
          </a:p>
          <a:p>
            <a:pPr>
              <a:lnSpc>
                <a:spcPct val="100000"/>
              </a:lnSpc>
            </a:pPr>
            <a:endParaRPr lang="de-DE" sz="2200" b="0" dirty="0" smtClean="0"/>
          </a:p>
          <a:p>
            <a:pPr>
              <a:lnSpc>
                <a:spcPct val="100000"/>
              </a:lnSpc>
            </a:pPr>
            <a:r>
              <a:rPr lang="de-DE" sz="2200" b="0" dirty="0" smtClean="0"/>
              <a:t>Spontan</a:t>
            </a:r>
            <a:r>
              <a:rPr lang="de-DE" sz="2200" b="0" dirty="0"/>
              <a:t> </a:t>
            </a:r>
            <a:r>
              <a:rPr lang="de-DE" sz="2200" b="0" dirty="0" smtClean="0"/>
              <a:t>bedeutet </a:t>
            </a:r>
            <a:r>
              <a:rPr lang="de-DE" sz="2200" b="0" dirty="0" smtClean="0"/>
              <a:t>ohne </a:t>
            </a:r>
            <a:r>
              <a:rPr lang="de-DE" sz="2200" dirty="0">
                <a:solidFill>
                  <a:srgbClr val="D63D11"/>
                </a:solidFill>
              </a:rPr>
              <a:t>menschliches</a:t>
            </a:r>
            <a:r>
              <a:rPr lang="de-DE" sz="2200" b="0" dirty="0"/>
              <a:t> </a:t>
            </a:r>
            <a:r>
              <a:rPr lang="de-DE" sz="2200" b="0" dirty="0" smtClean="0"/>
              <a:t>Zutun!</a:t>
            </a:r>
          </a:p>
          <a:p>
            <a:pPr>
              <a:lnSpc>
                <a:spcPct val="100000"/>
              </a:lnSpc>
            </a:pPr>
            <a:endParaRPr lang="de-DE" sz="2200" b="0" dirty="0" smtClean="0"/>
          </a:p>
          <a:p>
            <a:pPr>
              <a:lnSpc>
                <a:spcPct val="100000"/>
              </a:lnSpc>
            </a:pPr>
            <a:r>
              <a:rPr lang="de-DE" sz="2200" b="0" dirty="0" smtClean="0"/>
              <a:t>Je </a:t>
            </a:r>
            <a:r>
              <a:rPr lang="de-DE" sz="2200" b="0" dirty="0"/>
              <a:t>frischer die </a:t>
            </a:r>
            <a:r>
              <a:rPr lang="de-DE" sz="2200" b="0" dirty="0" smtClean="0"/>
              <a:t>Lawinen, </a:t>
            </a:r>
            <a:r>
              <a:rPr lang="de-DE" sz="2200" b="0" dirty="0"/>
              <a:t>desto </a:t>
            </a:r>
            <a:r>
              <a:rPr lang="de-DE" sz="2200" dirty="0">
                <a:solidFill>
                  <a:srgbClr val="D63D11"/>
                </a:solidFill>
              </a:rPr>
              <a:t>gefährlicher</a:t>
            </a:r>
            <a:r>
              <a:rPr lang="de-DE" sz="2200" b="0" dirty="0"/>
              <a:t> die Situation</a:t>
            </a:r>
          </a:p>
          <a:p>
            <a:pPr>
              <a:lnSpc>
                <a:spcPct val="10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Alarmzeichen</a:t>
            </a:r>
            <a:r>
              <a:rPr lang="de-DE" dirty="0" smtClean="0"/>
              <a:t> - Frische Schneebrettlawinen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27519" y="6384519"/>
            <a:ext cx="1207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Studeregger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A.</a:t>
            </a:r>
            <a:endParaRPr lang="de-DE" dirty="0">
              <a:solidFill>
                <a:srgbClr val="002B40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10" y="1185116"/>
            <a:ext cx="1690648" cy="15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0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7278624" y="1517905"/>
            <a:ext cx="4552631" cy="490118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de-DE" sz="2400" b="0" dirty="0" smtClean="0"/>
              <a:t>Zeichen für </a:t>
            </a:r>
            <a:r>
              <a:rPr lang="de-DE" sz="2400" b="0" dirty="0"/>
              <a:t>einen </a:t>
            </a:r>
            <a:r>
              <a:rPr lang="de-DE" sz="2400" dirty="0">
                <a:solidFill>
                  <a:srgbClr val="D63D11"/>
                </a:solidFill>
              </a:rPr>
              <a:t>sehr schwachen </a:t>
            </a:r>
            <a:r>
              <a:rPr lang="de-DE" sz="2400" b="0" dirty="0" smtClean="0"/>
              <a:t>Schneedeckenaufbau</a:t>
            </a:r>
            <a:endParaRPr lang="de-DE" sz="2400" b="0" dirty="0"/>
          </a:p>
          <a:p>
            <a:pPr>
              <a:lnSpc>
                <a:spcPct val="110000"/>
              </a:lnSpc>
            </a:pPr>
            <a:r>
              <a:rPr lang="de-DE" sz="2400" b="0" dirty="0"/>
              <a:t>Die gebundenen Schneeschichten </a:t>
            </a:r>
            <a:r>
              <a:rPr lang="de-DE" sz="2400" b="0" dirty="0" smtClean="0"/>
              <a:t>können bereits </a:t>
            </a:r>
            <a:r>
              <a:rPr lang="de-DE" sz="2400" b="0" dirty="0"/>
              <a:t>bei </a:t>
            </a:r>
            <a:r>
              <a:rPr lang="de-DE" sz="2400" dirty="0">
                <a:solidFill>
                  <a:srgbClr val="D63D11"/>
                </a:solidFill>
              </a:rPr>
              <a:t>geringer Zusatzbelastung</a:t>
            </a:r>
            <a:r>
              <a:rPr lang="de-DE" sz="2400" b="0" dirty="0" smtClean="0"/>
              <a:t> (z.B</a:t>
            </a:r>
            <a:r>
              <a:rPr lang="de-DE" sz="2400" b="0" dirty="0"/>
              <a:t>. durch einen Skifahrer) brechen </a:t>
            </a:r>
            <a:endParaRPr lang="de-DE" sz="2400" b="0" dirty="0" smtClean="0"/>
          </a:p>
          <a:p>
            <a:pPr>
              <a:lnSpc>
                <a:spcPct val="110000"/>
              </a:lnSpc>
            </a:pPr>
            <a:r>
              <a:rPr lang="de-DE" sz="2400" b="0" dirty="0" smtClean="0"/>
              <a:t>Die </a:t>
            </a:r>
            <a:r>
              <a:rPr lang="de-DE" sz="2400" b="0" dirty="0"/>
              <a:t>eingeschlossene </a:t>
            </a:r>
            <a:r>
              <a:rPr lang="de-DE" sz="2400" dirty="0">
                <a:solidFill>
                  <a:srgbClr val="D63D11"/>
                </a:solidFill>
              </a:rPr>
              <a:t>Luft entweicht </a:t>
            </a:r>
            <a:r>
              <a:rPr lang="de-DE" sz="2400" b="0" dirty="0" smtClean="0"/>
              <a:t>dabei </a:t>
            </a:r>
            <a:r>
              <a:rPr lang="de-DE" sz="2400" b="0" dirty="0"/>
              <a:t>geräuschvoll</a:t>
            </a:r>
          </a:p>
          <a:p>
            <a:pPr>
              <a:lnSpc>
                <a:spcPct val="110000"/>
              </a:lnSpc>
            </a:pPr>
            <a:r>
              <a:rPr lang="de-DE" sz="2400" b="0" dirty="0" smtClean="0"/>
              <a:t>Mit </a:t>
            </a:r>
            <a:r>
              <a:rPr lang="de-DE" sz="2400" b="0" dirty="0"/>
              <a:t>diesem </a:t>
            </a:r>
            <a:r>
              <a:rPr lang="de-DE" sz="2400" dirty="0">
                <a:solidFill>
                  <a:srgbClr val="D63D11"/>
                </a:solidFill>
              </a:rPr>
              <a:t>Bruch</a:t>
            </a:r>
            <a:r>
              <a:rPr lang="de-DE" sz="2400" b="0" dirty="0"/>
              <a:t> entsteht meistens auch ein </a:t>
            </a:r>
            <a:r>
              <a:rPr lang="de-DE" sz="2400" b="0" dirty="0" smtClean="0"/>
              <a:t>Riss in </a:t>
            </a:r>
            <a:r>
              <a:rPr lang="de-DE" sz="2400" b="0" dirty="0"/>
              <a:t>der </a:t>
            </a:r>
            <a:r>
              <a:rPr lang="de-DE" sz="2400" b="0" dirty="0" smtClean="0"/>
              <a:t>Schneedecke</a:t>
            </a:r>
          </a:p>
          <a:p>
            <a:pPr>
              <a:lnSpc>
                <a:spcPct val="110000"/>
              </a:lnSpc>
            </a:pPr>
            <a:r>
              <a:rPr lang="de-DE" sz="2400" b="0" dirty="0" smtClean="0"/>
              <a:t>Die </a:t>
            </a:r>
            <a:r>
              <a:rPr lang="de-DE" sz="2400" dirty="0">
                <a:solidFill>
                  <a:srgbClr val="D63D11"/>
                </a:solidFill>
              </a:rPr>
              <a:t>Hohlräume</a:t>
            </a:r>
            <a:r>
              <a:rPr lang="de-DE" sz="2400" b="0" dirty="0"/>
              <a:t> unter den gebundenen Schneeschichten </a:t>
            </a:r>
            <a:r>
              <a:rPr lang="de-DE" sz="2400" b="0" dirty="0" smtClean="0"/>
              <a:t>sind meist kantige </a:t>
            </a:r>
            <a:r>
              <a:rPr lang="de-DE" sz="2400" b="0" dirty="0"/>
              <a:t>Formen oder eingeschneiter Oberflächenreif</a:t>
            </a:r>
          </a:p>
          <a:p>
            <a:pPr>
              <a:lnSpc>
                <a:spcPct val="11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Alarmzeichen</a:t>
            </a:r>
            <a:r>
              <a:rPr lang="de-DE" dirty="0" smtClean="0"/>
              <a:t> - </a:t>
            </a:r>
            <a:r>
              <a:rPr lang="de-DE" dirty="0"/>
              <a:t>„Wumm“-</a:t>
            </a:r>
            <a:r>
              <a:rPr lang="de-DE" dirty="0" smtClean="0"/>
              <a:t>Geräusche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46349"/>
            <a:ext cx="7018085" cy="575791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87189" y="6484804"/>
            <a:ext cx="896375" cy="21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latin typeface="TitilliumWeb" charset="0"/>
              </a:rPr>
              <a:t>© 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48" y="946349"/>
            <a:ext cx="1690648" cy="15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01218"/>
            <a:ext cx="9283477" cy="5956782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8138160" y="2286001"/>
            <a:ext cx="3693095" cy="41330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000" b="0" dirty="0"/>
              <a:t>Risse in der Schneedecke entstehen </a:t>
            </a:r>
            <a:r>
              <a:rPr lang="de-DE" sz="2000" b="0"/>
              <a:t>oft </a:t>
            </a:r>
            <a:r>
              <a:rPr lang="de-DE" sz="2000" b="0" smtClean="0"/>
              <a:t>ausgehend von der </a:t>
            </a:r>
            <a:r>
              <a:rPr lang="de-DE" sz="2000" smtClean="0">
                <a:solidFill>
                  <a:srgbClr val="D63D11"/>
                </a:solidFill>
              </a:rPr>
              <a:t>angelegten </a:t>
            </a:r>
            <a:r>
              <a:rPr lang="de-DE" sz="2000" dirty="0" smtClean="0">
                <a:solidFill>
                  <a:srgbClr val="D63D11"/>
                </a:solidFill>
              </a:rPr>
              <a:t>Spur</a:t>
            </a:r>
          </a:p>
          <a:p>
            <a:pPr>
              <a:lnSpc>
                <a:spcPct val="100000"/>
              </a:lnSpc>
            </a:pPr>
            <a:endParaRPr lang="de-DE" sz="2000" dirty="0" smtClean="0">
              <a:solidFill>
                <a:srgbClr val="D63D1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000" b="0" dirty="0" smtClean="0"/>
              <a:t>Es sind im </a:t>
            </a:r>
            <a:r>
              <a:rPr lang="de-DE" sz="2000" b="0" dirty="0"/>
              <a:t>G</a:t>
            </a:r>
            <a:r>
              <a:rPr lang="de-DE" sz="2000" b="0" dirty="0" smtClean="0"/>
              <a:t>runde </a:t>
            </a:r>
            <a:r>
              <a:rPr lang="de-DE" sz="2000" b="0" dirty="0"/>
              <a:t>ausgelöste Schneebretter, deren Abgleiten durch </a:t>
            </a:r>
            <a:r>
              <a:rPr lang="de-DE" sz="2000" b="0" dirty="0" smtClean="0"/>
              <a:t>den </a:t>
            </a:r>
            <a:r>
              <a:rPr lang="de-DE" sz="2000" dirty="0" smtClean="0">
                <a:solidFill>
                  <a:srgbClr val="D63D11"/>
                </a:solidFill>
              </a:rPr>
              <a:t>Reibungswiderstand</a:t>
            </a:r>
            <a:r>
              <a:rPr lang="de-DE" sz="2000" b="0" dirty="0" smtClean="0"/>
              <a:t> </a:t>
            </a:r>
            <a:r>
              <a:rPr lang="de-DE" sz="2000" b="0" dirty="0"/>
              <a:t>der Schneedecke verhindert </a:t>
            </a:r>
            <a:r>
              <a:rPr lang="de-DE" sz="2000" b="0" dirty="0" smtClean="0"/>
              <a:t>wurde</a:t>
            </a:r>
            <a:endParaRPr lang="de-DE" sz="2000" b="0" dirty="0"/>
          </a:p>
          <a:p>
            <a:pPr>
              <a:lnSpc>
                <a:spcPct val="10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Alarmzeichen</a:t>
            </a:r>
            <a:r>
              <a:rPr lang="de-DE" dirty="0" smtClean="0"/>
              <a:t> - Risse </a:t>
            </a:r>
            <a:r>
              <a:rPr lang="de-DE" dirty="0"/>
              <a:t>in der Schneedecke</a:t>
            </a:r>
          </a:p>
        </p:txBody>
      </p:sp>
      <p:sp>
        <p:nvSpPr>
          <p:cNvPr id="9" name="Rechteck 8"/>
          <p:cNvSpPr/>
          <p:nvPr/>
        </p:nvSpPr>
        <p:spPr>
          <a:xfrm>
            <a:off x="287189" y="6484804"/>
            <a:ext cx="896375" cy="21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err="1" smtClean="0">
                <a:latin typeface="TitilliumWeb" charset="0"/>
              </a:rPr>
              <a:t>shorty</a:t>
            </a:r>
            <a:r>
              <a:rPr lang="de-DE" sz="800" i="1" dirty="0" smtClean="0">
                <a:latin typeface="TitilliumWeb" charset="0"/>
              </a:rPr>
              <a:t> </a:t>
            </a:r>
            <a:r>
              <a:rPr lang="de-DE" sz="800" i="1" dirty="0" err="1" smtClean="0">
                <a:latin typeface="TitilliumWeb" charset="0"/>
              </a:rPr>
              <a:t>the</a:t>
            </a:r>
            <a:r>
              <a:rPr lang="de-DE" sz="800" i="1" dirty="0" smtClean="0">
                <a:latin typeface="TitilliumWeb" charset="0"/>
              </a:rPr>
              <a:t>.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0" y="1056132"/>
            <a:ext cx="1690648" cy="15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9451"/>
      </p:ext>
    </p:extLst>
  </p:cSld>
  <p:clrMapOvr>
    <a:masterClrMapping/>
  </p:clrMapOvr>
</p:sld>
</file>

<file path=ppt/theme/theme1.xml><?xml version="1.0" encoding="utf-8"?>
<a:theme xmlns:a="http://schemas.openxmlformats.org/drawingml/2006/main" name="W3-Master">
  <a:themeElements>
    <a:clrScheme name="W3">
      <a:dk1>
        <a:srgbClr val="002B40"/>
      </a:dk1>
      <a:lt1>
        <a:srgbClr val="FFFFFF"/>
      </a:lt1>
      <a:dk2>
        <a:srgbClr val="002B40"/>
      </a:dk2>
      <a:lt2>
        <a:srgbClr val="EEECE1"/>
      </a:lt2>
      <a:accent1>
        <a:srgbClr val="D624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0C0F"/>
      </a:hlink>
      <a:folHlink>
        <a:srgbClr val="C70C0F"/>
      </a:folHlink>
    </a:clrScheme>
    <a:fontScheme name="W3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532</Words>
  <Application>Microsoft Macintosh PowerPoint</Application>
  <PresentationFormat>Breitbild</PresentationFormat>
  <Paragraphs>90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Calibri</vt:lpstr>
      <vt:lpstr>Titillium Web</vt:lpstr>
      <vt:lpstr>TitilliumWeb</vt:lpstr>
      <vt:lpstr>Wingdings</vt:lpstr>
      <vt:lpstr>Arial</vt:lpstr>
      <vt:lpstr>W3-Master</vt:lpstr>
      <vt:lpstr>Windzeichen - Alarmzeichen</vt:lpstr>
      <vt:lpstr>Windzeichen</vt:lpstr>
      <vt:lpstr>Windzeichen - Wechten</vt:lpstr>
      <vt:lpstr>Windzeichen - Windgangel, Schneefahnen</vt:lpstr>
      <vt:lpstr>Windzeichen - Schneedünen, Kometenschweife</vt:lpstr>
      <vt:lpstr>Windzeichen - Anraum, Windkolk</vt:lpstr>
      <vt:lpstr>Alarmzeichen - Frische Schneebrettlawinen</vt:lpstr>
      <vt:lpstr>Alarmzeichen - „Wumm“-Geräusche</vt:lpstr>
      <vt:lpstr>Alarmzeichen - Risse in der Schneedecke</vt:lpstr>
      <vt:lpstr> Kurzfilme – Alarmzeichen</vt:lpstr>
      <vt:lpstr>PowerPoint-Präsentation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ullin</dc:creator>
  <cp:lastModifiedBy>Martin Edlinger</cp:lastModifiedBy>
  <cp:revision>352</cp:revision>
  <cp:lastPrinted>2016-10-20T18:21:15Z</cp:lastPrinted>
  <dcterms:created xsi:type="dcterms:W3CDTF">2016-10-17T08:41:26Z</dcterms:created>
  <dcterms:modified xsi:type="dcterms:W3CDTF">2017-01-04T16:37:23Z</dcterms:modified>
</cp:coreProperties>
</file>